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357" r:id="rId4"/>
    <p:sldId id="358" r:id="rId5"/>
    <p:sldId id="359" r:id="rId6"/>
    <p:sldId id="338" r:id="rId7"/>
    <p:sldId id="341" r:id="rId8"/>
    <p:sldId id="356" r:id="rId9"/>
    <p:sldId id="360" r:id="rId10"/>
    <p:sldId id="310" r:id="rId11"/>
    <p:sldId id="339" r:id="rId12"/>
    <p:sldId id="319" r:id="rId13"/>
    <p:sldId id="340" r:id="rId14"/>
    <p:sldId id="330" r:id="rId15"/>
    <p:sldId id="309" r:id="rId16"/>
    <p:sldId id="331" r:id="rId17"/>
    <p:sldId id="320" r:id="rId18"/>
    <p:sldId id="362" r:id="rId19"/>
    <p:sldId id="349" r:id="rId20"/>
    <p:sldId id="325" r:id="rId21"/>
    <p:sldId id="342" r:id="rId22"/>
    <p:sldId id="343" r:id="rId23"/>
    <p:sldId id="327" r:id="rId24"/>
    <p:sldId id="326" r:id="rId25"/>
    <p:sldId id="328" r:id="rId26"/>
    <p:sldId id="363" r:id="rId27"/>
    <p:sldId id="355" r:id="rId28"/>
    <p:sldId id="350" r:id="rId29"/>
    <p:sldId id="314" r:id="rId30"/>
    <p:sldId id="364" r:id="rId31"/>
    <p:sldId id="345" r:id="rId32"/>
    <p:sldId id="353" r:id="rId33"/>
    <p:sldId id="354" r:id="rId34"/>
    <p:sldId id="348" r:id="rId35"/>
    <p:sldId id="302" r:id="rId36"/>
    <p:sldId id="257" r:id="rId37"/>
    <p:sldId id="276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6856" userDrawn="1">
          <p15:clr>
            <a:srgbClr val="A4A3A4"/>
          </p15:clr>
        </p15:guide>
        <p15:guide id="3" orient="horz" pos="3803" userDrawn="1">
          <p15:clr>
            <a:srgbClr val="A4A3A4"/>
          </p15:clr>
        </p15:guide>
        <p15:guide id="4" pos="392" userDrawn="1">
          <p15:clr>
            <a:srgbClr val="A4A3A4"/>
          </p15:clr>
        </p15:guide>
        <p15:guide id="5" pos="1844" userDrawn="1">
          <p15:clr>
            <a:srgbClr val="A4A3A4"/>
          </p15:clr>
        </p15:guide>
        <p15:guide id="6" pos="2252" userDrawn="1">
          <p15:clr>
            <a:srgbClr val="A4A3A4"/>
          </p15:clr>
        </p15:guide>
        <p15:guide id="7" pos="6698" userDrawn="1">
          <p15:clr>
            <a:srgbClr val="A4A3A4"/>
          </p15:clr>
        </p15:guide>
        <p15:guide id="8" pos="25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Cooke" initials="EC" lastIdx="1" clrIdx="0">
    <p:extLst>
      <p:ext uri="{19B8F6BF-5375-455C-9EA6-DF929625EA0E}">
        <p15:presenceInfo xmlns:p15="http://schemas.microsoft.com/office/powerpoint/2012/main" userId="S-1-5-21-3535810530-4225766307-1564126992-1589" providerId="AD"/>
      </p:ext>
    </p:extLst>
  </p:cmAuthor>
  <p:cmAuthor id="2" name="Anna Hope" initials="AH" lastIdx="1" clrIdx="1">
    <p:extLst>
      <p:ext uri="{19B8F6BF-5375-455C-9EA6-DF929625EA0E}">
        <p15:presenceInfo xmlns:p15="http://schemas.microsoft.com/office/powerpoint/2012/main" userId="S::annah@devinit.org::2602ded3-39d3-43a4-a16b-f71cef8e81a4" providerId="AD"/>
      </p:ext>
    </p:extLst>
  </p:cmAuthor>
  <p:cmAuthor id="3" name="Patrick Hopkins" initials="PH" lastIdx="45" clrIdx="2">
    <p:extLst>
      <p:ext uri="{19B8F6BF-5375-455C-9EA6-DF929625EA0E}">
        <p15:presenceInfo xmlns:p15="http://schemas.microsoft.com/office/powerpoint/2012/main" userId="71e7ea047b761dc4" providerId="Windows Live"/>
      </p:ext>
    </p:extLst>
  </p:cmAuthor>
  <p:cmAuthor id="4" name="Michelle Parry" initials="MP" lastIdx="3" clrIdx="3">
    <p:extLst>
      <p:ext uri="{19B8F6BF-5375-455C-9EA6-DF929625EA0E}">
        <p15:presenceInfo xmlns:p15="http://schemas.microsoft.com/office/powerpoint/2012/main" userId="Michelle Parry" providerId="None"/>
      </p:ext>
    </p:extLst>
  </p:cmAuthor>
  <p:cmAuthor id="5" name="Michelle, Presented" initials="MP" lastIdx="2" clrIdx="4">
    <p:extLst>
      <p:ext uri="{19B8F6BF-5375-455C-9EA6-DF929625EA0E}">
        <p15:presenceInfo xmlns:p15="http://schemas.microsoft.com/office/powerpoint/2012/main" userId="Michelle, Present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F6D"/>
    <a:srgbClr val="FFFFFF"/>
    <a:srgbClr val="E9F3F3"/>
    <a:srgbClr val="A0ADBB"/>
    <a:srgbClr val="94A7B6"/>
    <a:srgbClr val="E1E7EB"/>
    <a:srgbClr val="94A9B9"/>
    <a:srgbClr val="7D96AA"/>
    <a:srgbClr val="B9C7D1"/>
    <a:srgbClr val="D9D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58049" autoAdjust="0"/>
  </p:normalViewPr>
  <p:slideViewPr>
    <p:cSldViewPr snapToGrid="0" snapToObjects="1">
      <p:cViewPr>
        <p:scale>
          <a:sx n="103" d="100"/>
          <a:sy n="103" d="100"/>
        </p:scale>
        <p:origin x="144" y="174"/>
      </p:cViewPr>
      <p:guideLst>
        <p:guide orient="horz" pos="300"/>
        <p:guide pos="6856"/>
        <p:guide orient="horz" pos="3803"/>
        <p:guide pos="392"/>
        <p:guide pos="1844"/>
        <p:guide pos="2252"/>
        <p:guide pos="6698"/>
        <p:guide pos="2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9180"/>
    </p:cViewPr>
  </p:sorterViewPr>
  <p:notesViewPr>
    <p:cSldViewPr snapToGrid="0" snapToObject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h.DIPR\AppData\Local\Microsoft\Windows\Temporary%20Internet%20Files\Content.Outlook\EDOYPXBJ\Coexistence%20numbe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198.4</c:v>
                </c:pt>
                <c:pt idx="1">
                  <c:v>0</c:v>
                </c:pt>
                <c:pt idx="2">
                  <c:v>0</c:v>
                </c:pt>
                <c:pt idx="3">
                  <c:v>4.5</c:v>
                </c:pt>
                <c:pt idx="4">
                  <c:v>150.80000000000001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92-4803-ACE7-B1B21BAF7C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30.1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38.299999999999997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92-4803-ACE7-B1B21BAF7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35768"/>
        <c:axId val="546238648"/>
      </c:lineChart>
      <c:catAx>
        <c:axId val="5462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8648"/>
        <c:crosses val="autoZero"/>
        <c:auto val="1"/>
        <c:lblAlgn val="ctr"/>
        <c:lblOffset val="100"/>
        <c:noMultiLvlLbl val="0"/>
      </c:catAx>
      <c:valAx>
        <c:axId val="5462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5402138540212E-2"/>
          <c:y val="3.8438575337924032E-2"/>
          <c:w val="0.77696211064621101"/>
          <c:h val="0.872436251928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49.1</c:v>
                </c:pt>
                <c:pt idx="1">
                  <c:v>25.3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C-4C72-9298-42557DDE46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44.7</c:v>
                </c:pt>
                <c:pt idx="1">
                  <c:v>24.5</c:v>
                </c:pt>
                <c:pt idx="2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C-4C72-9298-42557DDE4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250136"/>
        <c:axId val="7332475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110994886099489E-2"/>
                  <c:y val="-7.8189102564102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1C-4C72-9298-42557DDE469E}"/>
                </c:ext>
              </c:extLst>
            </c:dLbl>
            <c:dLbl>
              <c:idx val="1"/>
              <c:layout>
                <c:manualLayout>
                  <c:x val="-2.3314388656438919E-2"/>
                  <c:y val="-5.0474358974358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1C-4C72-9298-42557DDE469E}"/>
                </c:ext>
              </c:extLst>
            </c:dLbl>
            <c:dLbl>
              <c:idx val="2"/>
              <c:layout>
                <c:manualLayout>
                  <c:x val="-7.9404579265457922E-2"/>
                  <c:y val="-5.725854700854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1C-4C72-9298-42557DDE4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0.000%</c:formatCode>
                <c:ptCount val="3"/>
                <c:pt idx="0">
                  <c:v>2.9999999999999997E-4</c:v>
                </c:pt>
                <c:pt idx="1">
                  <c:v>1.4999999999999999E-4</c:v>
                </c:pt>
                <c:pt idx="2">
                  <c:v>1.8000000000000001E-4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1C-4C72-9298-42557DDE4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982160"/>
        <c:axId val="883977240"/>
      </c:lineChart>
      <c:catAx>
        <c:axId val="73325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47512"/>
        <c:crosses val="autoZero"/>
        <c:auto val="1"/>
        <c:lblAlgn val="ctr"/>
        <c:lblOffset val="100"/>
        <c:noMultiLvlLbl val="0"/>
      </c:catAx>
      <c:valAx>
        <c:axId val="73324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7D96A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rgbClr val="7D96AA"/>
                    </a:solidFill>
                  </a:rPr>
                  <a:t>ODA, US$ millions</a:t>
                </a:r>
              </a:p>
            </c:rich>
          </c:tx>
          <c:layout>
            <c:manualLayout>
              <c:xMode val="edge"/>
              <c:yMode val="edge"/>
              <c:x val="5.9042305904230593E-3"/>
              <c:y val="0.28499492521367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7D96A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50136"/>
        <c:crosses val="autoZero"/>
        <c:crossBetween val="between"/>
      </c:valAx>
      <c:valAx>
        <c:axId val="883977240"/>
        <c:scaling>
          <c:orientation val="minMax"/>
          <c:max val="3.0000000000000008E-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7D96A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rgbClr val="7D96AA"/>
                    </a:solidFill>
                  </a:rPr>
                  <a:t>% of total ODA</a:t>
                </a:r>
              </a:p>
            </c:rich>
          </c:tx>
          <c:layout>
            <c:manualLayout>
              <c:xMode val="edge"/>
              <c:yMode val="edge"/>
              <c:x val="0.97076662017666215"/>
              <c:y val="0.32663490217460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7D96A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982160"/>
        <c:crosses val="max"/>
        <c:crossBetween val="between"/>
      </c:valAx>
      <c:catAx>
        <c:axId val="88398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3977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05557079626902"/>
          <c:y val="3.3798903357684186E-2"/>
          <c:w val="0.8276176078023495"/>
          <c:h val="0.88766009782095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B-465A-B2AF-A58FDCD2F380}"/>
              </c:ext>
            </c:extLst>
          </c:dPt>
          <c:dPt>
            <c:idx val="6"/>
            <c:invertIfNegative val="0"/>
            <c:bubble3D val="0"/>
            <c:spPr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8B-465A-B2AF-A58FDCD2F38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Proceeding budget year</c:v>
                </c:pt>
                <c:pt idx="1">
                  <c:v>Most recent budget year available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0.9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8B-465A-B2AF-A58FDCD2F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Proceeding budget year</c:v>
                </c:pt>
                <c:pt idx="1">
                  <c:v>Most recent budget year available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12.3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B-465A-B2AF-A58FDCD2F3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623740424"/>
        <c:axId val="623752584"/>
      </c:barChart>
      <c:catAx>
        <c:axId val="6237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52584"/>
        <c:crosses val="autoZero"/>
        <c:auto val="1"/>
        <c:lblAlgn val="ctr"/>
        <c:lblOffset val="100"/>
        <c:noMultiLvlLbl val="0"/>
      </c:catAx>
      <c:valAx>
        <c:axId val="623752584"/>
        <c:scaling>
          <c:orientation val="minMax"/>
          <c:max val="1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US$, billions</a:t>
                </a:r>
              </a:p>
            </c:rich>
          </c:tx>
          <c:layout>
            <c:manualLayout>
              <c:xMode val="edge"/>
              <c:yMode val="edge"/>
              <c:x val="4.2653642802762626E-2"/>
              <c:y val="0.36479265716547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4089502340835"/>
          <c:y val="3.8168724279835392E-2"/>
          <c:w val="0.87130387260760822"/>
          <c:h val="0.8026990740740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F-4651-9EFF-1762C40227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F-4651-9EFF-1762C402270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Overweight adults and adolescents</c:v>
                </c:pt>
                <c:pt idx="1">
                  <c:v>Childhood overweight</c:v>
                </c:pt>
                <c:pt idx="2">
                  <c:v>Exclusive breastfeeding</c:v>
                </c:pt>
                <c:pt idx="3">
                  <c:v>Childhood stunting</c:v>
                </c:pt>
                <c:pt idx="4">
                  <c:v>Salt intake</c:v>
                </c:pt>
                <c:pt idx="5">
                  <c:v>Childhood wasting</c:v>
                </c:pt>
                <c:pt idx="6">
                  <c:v>Low birth weight</c:v>
                </c:pt>
                <c:pt idx="7">
                  <c:v>Anaemia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0.84</c:v>
                </c:pt>
                <c:pt idx="1">
                  <c:v>0.73</c:v>
                </c:pt>
                <c:pt idx="2">
                  <c:v>0.66</c:v>
                </c:pt>
                <c:pt idx="3">
                  <c:v>0.57999999999999996</c:v>
                </c:pt>
                <c:pt idx="4">
                  <c:v>0.56999999999999995</c:v>
                </c:pt>
                <c:pt idx="5">
                  <c:v>0.53</c:v>
                </c:pt>
                <c:pt idx="6">
                  <c:v>0.52</c:v>
                </c:pt>
                <c:pt idx="7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DF-4651-9EFF-1762C40227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623740424"/>
        <c:axId val="623752584"/>
      </c:barChart>
      <c:catAx>
        <c:axId val="6237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52584"/>
        <c:crosses val="autoZero"/>
        <c:auto val="1"/>
        <c:lblAlgn val="ctr"/>
        <c:lblOffset val="100"/>
        <c:noMultiLvlLbl val="0"/>
      </c:catAx>
      <c:valAx>
        <c:axId val="62375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Countries</a:t>
                </a:r>
                <a:r>
                  <a:rPr lang="en-GB" sz="1200" b="1" baseline="0" dirty="0"/>
                  <a:t> with nutrition target</a:t>
                </a:r>
                <a:r>
                  <a:rPr lang="en-GB" sz="1200" b="1" dirty="0"/>
                  <a:t>, %</a:t>
                </a:r>
              </a:p>
            </c:rich>
          </c:tx>
          <c:layout>
            <c:manualLayout>
              <c:xMode val="edge"/>
              <c:yMode val="edge"/>
              <c:x val="2.0815750287797065E-2"/>
              <c:y val="0.12049099794238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3D4D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95-4705-B4EB-5DB2417CB8E5}"/>
              </c:ext>
            </c:extLst>
          </c:dPt>
          <c:dPt>
            <c:idx val="1"/>
            <c:bubble3D val="0"/>
            <c:spPr>
              <a:pattFill prst="pct20">
                <a:fgClr>
                  <a:schemeClr val="accent4"/>
                </a:fgClr>
                <a:bgClr>
                  <a:schemeClr val="accent5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95-4705-B4EB-5DB2417CB8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705-B4EB-5DB2417C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7922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95-4705-B4EB-5DB2417CB8E5}"/>
              </c:ext>
            </c:extLst>
          </c:dPt>
          <c:dPt>
            <c:idx val="1"/>
            <c:bubble3D val="0"/>
            <c:spPr>
              <a:pattFill prst="pct20">
                <a:fgClr>
                  <a:schemeClr val="tx1"/>
                </a:fgClr>
                <a:bgClr>
                  <a:schemeClr val="accent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95-4705-B4EB-5DB2417CB8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705-B4EB-5DB2417C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0.00%">
                  <c:v>0.317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C-4EFB-A3FC-5C205ED72F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 formatCode="0.00%">
                  <c:v>0.316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0.32800000000000001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C-4EFB-A3FC-5C205ED72F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 formatCode="0.00%">
                  <c:v>0.11600000000000001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9.7000000000000003E-2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C-4EFB-A3FC-5C205ED7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35768"/>
        <c:axId val="546238648"/>
      </c:lineChart>
      <c:catAx>
        <c:axId val="5462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8648"/>
        <c:crosses val="autoZero"/>
        <c:auto val="1"/>
        <c:lblAlgn val="ctr"/>
        <c:lblOffset val="100"/>
        <c:noMultiLvlLbl val="0"/>
      </c:catAx>
      <c:valAx>
        <c:axId val="5462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0.00%">
                  <c:v>6.7000000000000004E-2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D-46FB-8547-032453EC3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 formatCode="0.00%">
                  <c:v>8.6999999999999994E-2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0.13100000000000001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9D-46FB-8547-032453EC3C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 formatCode="0.00%">
                  <c:v>0.106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9D-46FB-8547-032453EC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35768"/>
        <c:axId val="546238648"/>
      </c:lineChart>
      <c:catAx>
        <c:axId val="5462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8648"/>
        <c:crosses val="autoZero"/>
        <c:auto val="1"/>
        <c:lblAlgn val="ctr"/>
        <c:lblOffset val="100"/>
        <c:noMultiLvlLbl val="0"/>
      </c:catAx>
      <c:valAx>
        <c:axId val="5462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rgbClr val="93CAC9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B-45BB-8519-392B16F0D2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Americas</c:v>
                </c:pt>
                <c:pt idx="1">
                  <c:v>Oceania</c:v>
                </c:pt>
                <c:pt idx="2">
                  <c:v>Europe</c:v>
                </c:pt>
                <c:pt idx="3">
                  <c:v>Asia</c:v>
                </c:pt>
                <c:pt idx="4">
                  <c:v>Africa</c:v>
                </c:pt>
                <c:pt idx="5">
                  <c:v>Global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0.14499999999999999</c:v>
                </c:pt>
                <c:pt idx="1">
                  <c:v>0.112</c:v>
                </c:pt>
                <c:pt idx="2">
                  <c:v>8.7999999999999995E-2</c:v>
                </c:pt>
                <c:pt idx="3">
                  <c:v>5.8999999999999997E-2</c:v>
                </c:pt>
                <c:pt idx="4">
                  <c:v>2.5000000000000001E-2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B-45BB-8519-392B16F0D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pct20">
                <a:fgClr>
                  <a:schemeClr val="tx1"/>
                </a:fgClr>
                <a:bgClr>
                  <a:schemeClr val="accent2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CB-45BB-8519-392B16F0D2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Americas</c:v>
                </c:pt>
                <c:pt idx="1">
                  <c:v>Oceania</c:v>
                </c:pt>
                <c:pt idx="2">
                  <c:v>Europe</c:v>
                </c:pt>
                <c:pt idx="3">
                  <c:v>Asia</c:v>
                </c:pt>
                <c:pt idx="4">
                  <c:v>Africa</c:v>
                </c:pt>
                <c:pt idx="5">
                  <c:v>Global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0.11799999999999999</c:v>
                </c:pt>
                <c:pt idx="1">
                  <c:v>0.105</c:v>
                </c:pt>
                <c:pt idx="2">
                  <c:v>5.5E-2</c:v>
                </c:pt>
                <c:pt idx="3">
                  <c:v>3.2000000000000001E-2</c:v>
                </c:pt>
                <c:pt idx="4">
                  <c:v>3.9E-2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B-45BB-8519-392B16F0D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623740424"/>
        <c:axId val="623752584"/>
      </c:barChart>
      <c:catAx>
        <c:axId val="6237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52584"/>
        <c:crosses val="autoZero"/>
        <c:auto val="1"/>
        <c:lblAlgn val="ctr"/>
        <c:lblOffset val="100"/>
        <c:noMultiLvlLbl val="0"/>
      </c:catAx>
      <c:valAx>
        <c:axId val="62375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C9CA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926-4ABF-85F3-1147FCAF7393}"/>
              </c:ext>
            </c:extLst>
          </c:dPt>
          <c:dPt>
            <c:idx val="5"/>
            <c:invertIfNegative val="0"/>
            <c:bubble3D val="0"/>
            <c:spPr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B-45BB-8519-392B16F0D28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Daily soda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B-45BB-8519-392B16F0D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pct90">
                <a:fgClr>
                  <a:srgbClr val="DA8200"/>
                </a:fgClr>
                <a:bgClr>
                  <a:schemeClr val="tx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CB-45BB-8519-392B16F0D28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Daily soda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B-45BB-8519-392B16F0D2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EAAB9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Daily soda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6-4ABF-85F3-1147FCAF73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CC7C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926-4ABF-85F3-1147FCAF739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Daily soda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26-4ABF-85F3-1147FCAF73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30"/>
        <c:axId val="623740424"/>
        <c:axId val="623752584"/>
      </c:barChart>
      <c:catAx>
        <c:axId val="6237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52584"/>
        <c:crosses val="autoZero"/>
        <c:auto val="1"/>
        <c:lblAlgn val="ctr"/>
        <c:lblOffset val="100"/>
        <c:noMultiLvlLbl val="0"/>
      </c:catAx>
      <c:valAx>
        <c:axId val="62375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7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Under 5s facing double burden (Millions)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14 million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9-423B-B6A1-7A2CFF25B8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9.6 million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9-423B-B6A1-7A2CFF25B8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9-423B-B6A1-7A2CFF25B8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500,000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9-423B-B6A1-7A2CFF25B8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50,000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9-423B-B6A1-7A2CFF25B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Asia</c:v>
                </c:pt>
                <c:pt idx="1">
                  <c:v>Africa</c:v>
                </c:pt>
                <c:pt idx="2">
                  <c:v>Oceania</c:v>
                </c:pt>
                <c:pt idx="3">
                  <c:v>Americas</c:v>
                </c:pt>
                <c:pt idx="4">
                  <c:v>Europe</c:v>
                </c:pt>
              </c:strCache>
            </c:strRef>
          </c:cat>
          <c:val>
            <c:numRef>
              <c:f>Sheet1!$B$12:$B$16</c:f>
              <c:numCache>
                <c:formatCode>0.0</c:formatCode>
                <c:ptCount val="5"/>
                <c:pt idx="0">
                  <c:v>14.028266902787935</c:v>
                </c:pt>
                <c:pt idx="1">
                  <c:v>9.5728899622709598</c:v>
                </c:pt>
                <c:pt idx="2">
                  <c:v>4.9681590012864013E-3</c:v>
                </c:pt>
                <c:pt idx="3">
                  <c:v>0.52981078739513288</c:v>
                </c:pt>
                <c:pt idx="4" formatCode="0.00">
                  <c:v>4.7886909375123091E-2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A9-423B-B6A1-7A2CFF25B8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5702984"/>
        <c:axId val="305703312"/>
      </c:barChart>
      <c:catAx>
        <c:axId val="30570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703312"/>
        <c:crosses val="autoZero"/>
        <c:auto val="1"/>
        <c:lblAlgn val="ctr"/>
        <c:lblOffset val="100"/>
        <c:noMultiLvlLbl val="0"/>
      </c:catAx>
      <c:valAx>
        <c:axId val="30570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70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0.88</c:v>
                </c:pt>
                <c:pt idx="2">
                  <c:v>0.4</c:v>
                </c:pt>
                <c:pt idx="3">
                  <c:v>0.79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1-43FB-9337-4BAAF3937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</c:v>
                </c:pt>
                <c:pt idx="1">
                  <c:v>0.8</c:v>
                </c:pt>
                <c:pt idx="2">
                  <c:v>0.44</c:v>
                </c:pt>
                <c:pt idx="3">
                  <c:v>0.38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1-43FB-9337-4BAAF3937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0.78</c:v>
                </c:pt>
                <c:pt idx="2">
                  <c:v>0.52</c:v>
                </c:pt>
                <c:pt idx="3">
                  <c:v>0.66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1-43FB-9337-4BAAF3937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0.67</c:v>
                </c:pt>
                <c:pt idx="1">
                  <c:v>0.72</c:v>
                </c:pt>
                <c:pt idx="2">
                  <c:v>0.59</c:v>
                </c:pt>
                <c:pt idx="3">
                  <c:v>0.86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A1-43FB-9337-4BAAF3937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42"/>
        <c:axId val="971814288"/>
        <c:axId val="971814616"/>
      </c:barChart>
      <c:catAx>
        <c:axId val="97181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14616"/>
        <c:crosses val="autoZero"/>
        <c:auto val="1"/>
        <c:lblAlgn val="ctr"/>
        <c:lblOffset val="100"/>
        <c:noMultiLvlLbl val="0"/>
      </c:catAx>
      <c:valAx>
        <c:axId val="97181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1E7EB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Prevalence,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1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9ED89-28C5-EB43-87C2-D39600715465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58C6-9ED8-5B45-9BBB-AE8BE8888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1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1583-ECC9-954A-92D4-2357EB73EA32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432E1-03CE-EB4F-B07A-653BD0E4A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0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9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7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2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5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03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9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5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74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8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9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8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21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83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17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5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67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58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7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52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432E1-03CE-EB4F-B07A-653BD0E4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35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432E1-03CE-EB4F-B07A-653BD0E4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6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8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20CAA-71F7-4211-9541-8C502B9A9712}"/>
              </a:ext>
            </a:extLst>
          </p:cNvPr>
          <p:cNvSpPr/>
          <p:nvPr userDrawn="1"/>
        </p:nvSpPr>
        <p:spPr>
          <a:xfrm>
            <a:off x="0" y="0"/>
            <a:ext cx="927735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18120" y="5734308"/>
            <a:ext cx="4382655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8121" y="3055982"/>
            <a:ext cx="7373504" cy="677108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B11AF-82AC-6148-903C-183712E6AF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6836" y="750771"/>
            <a:ext cx="1080000" cy="10788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FB797-1BA6-EA4D-8325-FFACFD2CEB22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7F168F-BF0C-5E44-87F5-5BA3AA7DC4F9}"/>
              </a:ext>
            </a:extLst>
          </p:cNvPr>
          <p:cNvCxnSpPr/>
          <p:nvPr userDrawn="1"/>
        </p:nvCxnSpPr>
        <p:spPr>
          <a:xfrm>
            <a:off x="1818121" y="2664823"/>
            <a:ext cx="1329629" cy="0"/>
          </a:xfrm>
          <a:prstGeom prst="line">
            <a:avLst/>
          </a:prstGeom>
          <a:ln w="1079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2DBCB-3A0B-2143-A544-990ADE5B36EF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A1873-E541-3940-8693-EFC28606CAD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7328"/>
            <a:ext cx="739825" cy="74160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666503-46E7-4D98-B362-DA065605D0DF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1214438"/>
            <a:ext cx="11064875" cy="45746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EDB65-B1B9-47B6-AA5C-B84481A8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911193-7DFA-EC41-9CE3-0AA0CC02CC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89834" y="6356351"/>
            <a:ext cx="2320847" cy="365125"/>
          </a:xfrm>
          <a:prstGeom prst="rect">
            <a:avLst/>
          </a:prstGeom>
        </p:spPr>
        <p:txBody>
          <a:bodyPr/>
          <a:lstStyle/>
          <a:p>
            <a:fld id="{FDA1B1DD-D828-6341-9371-DC2F43F08B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B2525-D32A-4BC2-8B34-C30BEB93DFBD}"/>
              </a:ext>
            </a:extLst>
          </p:cNvPr>
          <p:cNvSpPr/>
          <p:nvPr userDrawn="1"/>
        </p:nvSpPr>
        <p:spPr>
          <a:xfrm>
            <a:off x="5241861" y="0"/>
            <a:ext cx="695014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9916D-3F09-7445-BF6F-BEFBD63CA4D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232" y="3236124"/>
            <a:ext cx="1202267" cy="1202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8957C5-5AE6-AA4B-850A-A5C553878890}"/>
              </a:ext>
            </a:extLst>
          </p:cNvPr>
          <p:cNvSpPr/>
          <p:nvPr userDrawn="1"/>
        </p:nvSpPr>
        <p:spPr>
          <a:xfrm>
            <a:off x="11065693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29E53-DD3D-C64E-AB79-7120C8E48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233" y="4673221"/>
            <a:ext cx="4075396" cy="1087972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Address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62BA51-F87B-DF44-BE62-FCB7A7731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33" y="6230587"/>
            <a:ext cx="4075396" cy="285716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www.url.org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A83A80-DAC1-C546-AA54-747C55A43F9F}"/>
              </a:ext>
            </a:extLst>
          </p:cNvPr>
          <p:cNvSpPr/>
          <p:nvPr userDrawn="1"/>
        </p:nvSpPr>
        <p:spPr>
          <a:xfrm>
            <a:off x="1205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FE1A39-141E-B541-9E36-7F071A9CF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884879"/>
            <a:ext cx="9662335" cy="54833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78177CF-C222-D747-958B-C4FE2DC9C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575" y="1835285"/>
            <a:ext cx="9662335" cy="4345020"/>
          </a:xfrm>
        </p:spPr>
        <p:txBody>
          <a:bodyPr>
            <a:noAutofit/>
          </a:bodyPr>
          <a:lstStyle>
            <a:lvl1pPr>
              <a:spcAft>
                <a:spcPts val="432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FDFA6-7B3A-4125-AB23-D112116CE1E6}"/>
              </a:ext>
            </a:extLst>
          </p:cNvPr>
          <p:cNvSpPr/>
          <p:nvPr userDrawn="1"/>
        </p:nvSpPr>
        <p:spPr>
          <a:xfrm>
            <a:off x="0" y="0"/>
            <a:ext cx="1086143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5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93580-4162-404C-9CD3-8B0E6EF364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2AB6F-775D-4C50-A759-946A414EA7D8}"/>
              </a:ext>
            </a:extLst>
          </p:cNvPr>
          <p:cNvSpPr/>
          <p:nvPr userDrawn="1"/>
        </p:nvSpPr>
        <p:spPr>
          <a:xfrm>
            <a:off x="1" y="0"/>
            <a:ext cx="9277349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ED835-7B05-F842-A92A-84E522B408AD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403ADAD-236F-9A42-9FCA-14ED0829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54" y="3055983"/>
            <a:ext cx="7371946" cy="61555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1B8A6-FFC7-4272-99B2-E719E438939B}"/>
              </a:ext>
            </a:extLst>
          </p:cNvPr>
          <p:cNvCxnSpPr/>
          <p:nvPr userDrawn="1"/>
        </p:nvCxnSpPr>
        <p:spPr>
          <a:xfrm>
            <a:off x="1772054" y="2664823"/>
            <a:ext cx="1329629" cy="0"/>
          </a:xfrm>
          <a:prstGeom prst="line">
            <a:avLst/>
          </a:prstGeom>
          <a:ln w="1079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907689"/>
            <a:ext cx="10972800" cy="397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E0A264-8114-264F-B38F-087BD19F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138208"/>
            <a:ext cx="10972800" cy="3938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E94651-993E-4143-B2C4-F60A9768E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9DE9E-3F23-473C-8450-8B723C87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BEF0C8-4F3E-47C5-B3B6-29DB006738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13654"/>
            <a:ext cx="10972800" cy="59672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3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</p:spTree>
    <p:extLst>
      <p:ext uri="{BB962C8B-B14F-4D97-AF65-F5344CB8AC3E}">
        <p14:creationId xmlns:p14="http://schemas.microsoft.com/office/powerpoint/2010/main" val="217635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FF9F46-0664-884E-8EEA-427D96761A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D49871-BC87-364E-B189-348F8476A6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9BEB3-D56F-5144-8357-A3E4DE4FF9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71372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AA45456-6E13-4946-96D4-A9838D275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7869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C7E8A3-AFF3-C448-AD07-977595E7E4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AA0D4CC-E23A-6F4B-AB17-FB91DF02FF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9797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3D93B91-EF54-8C45-A54B-6FC63A7C4A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7868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64169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57384" y="2"/>
            <a:ext cx="6034616" cy="6857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32034"/>
            <a:ext cx="5322197" cy="455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D1A5FE-3C78-B94B-9FF5-934F8E03E0C6}"/>
              </a:ext>
            </a:extLst>
          </p:cNvPr>
          <p:cNvCxnSpPr>
            <a:cxnSpLocks/>
          </p:cNvCxnSpPr>
          <p:nvPr userDrawn="1"/>
        </p:nvCxnSpPr>
        <p:spPr>
          <a:xfrm>
            <a:off x="0" y="6258128"/>
            <a:ext cx="61573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0D364E-7763-4FCF-8B7B-F01AD79A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532219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DF173-0F59-D042-B69B-A9B3E3DAF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5322197" cy="596722"/>
          </a:xfrm>
        </p:spPr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7513"/>
            <a:ext cx="12192000" cy="5620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8276F-CE52-294A-A038-63AD5BFFB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217" y="6356351"/>
            <a:ext cx="8925617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86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74" r:id="rId5"/>
    <p:sldLayoutId id="2147483673" r:id="rId6"/>
    <p:sldLayoutId id="2147483672" r:id="rId7"/>
    <p:sldLayoutId id="2147483663" r:id="rId8"/>
    <p:sldLayoutId id="2147483664" r:id="rId9"/>
    <p:sldLayoutId id="2147483671" r:id="rId10"/>
    <p:sldLayoutId id="214748366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November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8121" y="3055982"/>
            <a:ext cx="7373504" cy="1354217"/>
          </a:xfrm>
        </p:spPr>
        <p:txBody>
          <a:bodyPr/>
          <a:lstStyle/>
          <a:p>
            <a:r>
              <a:rPr lang="en-US" dirty="0"/>
              <a:t>2018 Global Nutrition Report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102FC-5E9D-420D-B9AA-EED0782D291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3A9549-D890-4A60-9845-7139D3BE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C823CE-C2A3-4653-B8D3-9693D5ADA62A}"/>
                </a:ext>
              </a:extLst>
            </p:cNvPr>
            <p:cNvSpPr/>
            <p:nvPr/>
          </p:nvSpPr>
          <p:spPr>
            <a:xfrm>
              <a:off x="7499472" y="1781198"/>
              <a:ext cx="4692528" cy="1951892"/>
            </a:xfrm>
            <a:prstGeom prst="rect">
              <a:avLst/>
            </a:prstGeom>
            <a:solidFill>
              <a:srgbClr val="475C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DD5B71-B229-4C16-9344-34B7DE7CBBAB}"/>
              </a:ext>
            </a:extLst>
          </p:cNvPr>
          <p:cNvSpPr txBox="1"/>
          <p:nvPr/>
        </p:nvSpPr>
        <p:spPr>
          <a:xfrm>
            <a:off x="7649308" y="2079580"/>
            <a:ext cx="3360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Professor Corinna Hawkes</a:t>
            </a:r>
          </a:p>
          <a:p>
            <a:r>
              <a:rPr lang="en-GB" sz="2000" b="1" i="1" dirty="0">
                <a:solidFill>
                  <a:schemeClr val="bg1"/>
                </a:solidFill>
              </a:rPr>
              <a:t>Co-Chair, Independent Expert Group of the Global Nutrition Report</a:t>
            </a:r>
          </a:p>
        </p:txBody>
      </p:sp>
    </p:spTree>
    <p:extLst>
      <p:ext uri="{BB962C8B-B14F-4D97-AF65-F5344CB8AC3E}">
        <p14:creationId xmlns:p14="http://schemas.microsoft.com/office/powerpoint/2010/main" val="22050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Yet progress towards targets is too slow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2EBF3-9A89-4C59-8B67-3E4F39898C51}"/>
              </a:ext>
            </a:extLst>
          </p:cNvPr>
          <p:cNvGrpSpPr/>
          <p:nvPr/>
        </p:nvGrpSpPr>
        <p:grpSpPr>
          <a:xfrm>
            <a:off x="609600" y="2142865"/>
            <a:ext cx="281564" cy="281564"/>
            <a:chOff x="609600" y="1578623"/>
            <a:chExt cx="281564" cy="28156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A5CC45-45F1-42C5-AAF6-E411345765F1}"/>
                </a:ext>
              </a:extLst>
            </p:cNvPr>
            <p:cNvSpPr/>
            <p:nvPr/>
          </p:nvSpPr>
          <p:spPr>
            <a:xfrm>
              <a:off x="609600" y="1578623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2E49D7-B49B-4A49-844B-DA32C91D0E21}"/>
                </a:ext>
              </a:extLst>
            </p:cNvPr>
            <p:cNvSpPr/>
            <p:nvPr/>
          </p:nvSpPr>
          <p:spPr>
            <a:xfrm>
              <a:off x="699525" y="1630712"/>
              <a:ext cx="123184" cy="193576"/>
            </a:xfrm>
            <a:custGeom>
              <a:avLst/>
              <a:gdLst>
                <a:gd name="connsiteX0" fmla="*/ 44188 w 130790"/>
                <a:gd name="connsiteY0" fmla="*/ 50167 h 205527"/>
                <a:gd name="connsiteX1" fmla="*/ 71094 w 130790"/>
                <a:gd name="connsiteY1" fmla="*/ 7007 h 205527"/>
                <a:gd name="connsiteX2" fmla="*/ 118365 w 130790"/>
                <a:gd name="connsiteY2" fmla="*/ 87910 h 205527"/>
                <a:gd name="connsiteX3" fmla="*/ 118365 w 130790"/>
                <a:gd name="connsiteY3" fmla="*/ 87910 h 205527"/>
                <a:gd name="connsiteX4" fmla="*/ 118552 w 130790"/>
                <a:gd name="connsiteY4" fmla="*/ 88097 h 205527"/>
                <a:gd name="connsiteX5" fmla="*/ 121728 w 130790"/>
                <a:gd name="connsiteY5" fmla="*/ 95010 h 205527"/>
                <a:gd name="connsiteX6" fmla="*/ 121915 w 130790"/>
                <a:gd name="connsiteY6" fmla="*/ 95197 h 205527"/>
                <a:gd name="connsiteX7" fmla="*/ 127520 w 130790"/>
                <a:gd name="connsiteY7" fmla="*/ 108462 h 205527"/>
                <a:gd name="connsiteX8" fmla="*/ 127894 w 130790"/>
                <a:gd name="connsiteY8" fmla="*/ 109397 h 205527"/>
                <a:gd name="connsiteX9" fmla="*/ 129763 w 130790"/>
                <a:gd name="connsiteY9" fmla="*/ 114441 h 205527"/>
                <a:gd name="connsiteX10" fmla="*/ 130136 w 130790"/>
                <a:gd name="connsiteY10" fmla="*/ 115563 h 205527"/>
                <a:gd name="connsiteX11" fmla="*/ 133313 w 130790"/>
                <a:gd name="connsiteY11" fmla="*/ 126399 h 205527"/>
                <a:gd name="connsiteX12" fmla="*/ 133499 w 130790"/>
                <a:gd name="connsiteY12" fmla="*/ 127707 h 205527"/>
                <a:gd name="connsiteX13" fmla="*/ 134060 w 130790"/>
                <a:gd name="connsiteY13" fmla="*/ 131257 h 205527"/>
                <a:gd name="connsiteX14" fmla="*/ 134247 w 130790"/>
                <a:gd name="connsiteY14" fmla="*/ 132565 h 205527"/>
                <a:gd name="connsiteX15" fmla="*/ 134434 w 130790"/>
                <a:gd name="connsiteY15" fmla="*/ 136863 h 205527"/>
                <a:gd name="connsiteX16" fmla="*/ 106407 w 130790"/>
                <a:gd name="connsiteY16" fmla="*/ 189739 h 205527"/>
                <a:gd name="connsiteX17" fmla="*/ 103978 w 130790"/>
                <a:gd name="connsiteY17" fmla="*/ 191234 h 205527"/>
                <a:gd name="connsiteX18" fmla="*/ 101176 w 130790"/>
                <a:gd name="connsiteY18" fmla="*/ 192916 h 205527"/>
                <a:gd name="connsiteX19" fmla="*/ 70720 w 130790"/>
                <a:gd name="connsiteY19" fmla="*/ 200576 h 205527"/>
                <a:gd name="connsiteX20" fmla="*/ 65489 w 130790"/>
                <a:gd name="connsiteY20" fmla="*/ 200389 h 205527"/>
                <a:gd name="connsiteX21" fmla="*/ 60817 w 130790"/>
                <a:gd name="connsiteY21" fmla="*/ 199829 h 205527"/>
                <a:gd name="connsiteX22" fmla="*/ 7007 w 130790"/>
                <a:gd name="connsiteY22" fmla="*/ 136863 h 205527"/>
                <a:gd name="connsiteX23" fmla="*/ 16536 w 130790"/>
                <a:gd name="connsiteY23" fmla="*/ 102483 h 2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790" h="205527">
                  <a:moveTo>
                    <a:pt x="44188" y="50167"/>
                  </a:moveTo>
                  <a:cubicBezTo>
                    <a:pt x="58202" y="26065"/>
                    <a:pt x="71094" y="7007"/>
                    <a:pt x="71094" y="7007"/>
                  </a:cubicBezTo>
                  <a:cubicBezTo>
                    <a:pt x="71094" y="7007"/>
                    <a:pt x="99494" y="49233"/>
                    <a:pt x="118365" y="87910"/>
                  </a:cubicBezTo>
                  <a:lnTo>
                    <a:pt x="118365" y="87910"/>
                  </a:lnTo>
                  <a:cubicBezTo>
                    <a:pt x="118365" y="87910"/>
                    <a:pt x="118552" y="88097"/>
                    <a:pt x="118552" y="88097"/>
                  </a:cubicBezTo>
                  <a:cubicBezTo>
                    <a:pt x="119673" y="90339"/>
                    <a:pt x="120794" y="92581"/>
                    <a:pt x="121728" y="95010"/>
                  </a:cubicBezTo>
                  <a:cubicBezTo>
                    <a:pt x="121728" y="95010"/>
                    <a:pt x="121728" y="95197"/>
                    <a:pt x="121915" y="95197"/>
                  </a:cubicBezTo>
                  <a:cubicBezTo>
                    <a:pt x="123970" y="99681"/>
                    <a:pt x="125839" y="104165"/>
                    <a:pt x="127520" y="108462"/>
                  </a:cubicBezTo>
                  <a:cubicBezTo>
                    <a:pt x="127707" y="108836"/>
                    <a:pt x="127707" y="109210"/>
                    <a:pt x="127894" y="109397"/>
                  </a:cubicBezTo>
                  <a:cubicBezTo>
                    <a:pt x="128642" y="111078"/>
                    <a:pt x="129202" y="112760"/>
                    <a:pt x="129763" y="114441"/>
                  </a:cubicBezTo>
                  <a:cubicBezTo>
                    <a:pt x="129949" y="114815"/>
                    <a:pt x="130136" y="115189"/>
                    <a:pt x="130136" y="115563"/>
                  </a:cubicBezTo>
                  <a:cubicBezTo>
                    <a:pt x="131444" y="119486"/>
                    <a:pt x="132565" y="123036"/>
                    <a:pt x="133313" y="126399"/>
                  </a:cubicBezTo>
                  <a:cubicBezTo>
                    <a:pt x="133499" y="126773"/>
                    <a:pt x="133499" y="127334"/>
                    <a:pt x="133499" y="127707"/>
                  </a:cubicBezTo>
                  <a:cubicBezTo>
                    <a:pt x="133686" y="129015"/>
                    <a:pt x="134060" y="130136"/>
                    <a:pt x="134060" y="131257"/>
                  </a:cubicBezTo>
                  <a:cubicBezTo>
                    <a:pt x="134060" y="131631"/>
                    <a:pt x="134247" y="132192"/>
                    <a:pt x="134247" y="132565"/>
                  </a:cubicBezTo>
                  <a:cubicBezTo>
                    <a:pt x="134434" y="134060"/>
                    <a:pt x="134434" y="135555"/>
                    <a:pt x="134434" y="136863"/>
                  </a:cubicBezTo>
                  <a:cubicBezTo>
                    <a:pt x="134434" y="158910"/>
                    <a:pt x="123223" y="178155"/>
                    <a:pt x="106407" y="189739"/>
                  </a:cubicBezTo>
                  <a:cubicBezTo>
                    <a:pt x="105660" y="190300"/>
                    <a:pt x="104726" y="190673"/>
                    <a:pt x="103978" y="191234"/>
                  </a:cubicBezTo>
                  <a:cubicBezTo>
                    <a:pt x="103044" y="191795"/>
                    <a:pt x="102110" y="192355"/>
                    <a:pt x="101176" y="192916"/>
                  </a:cubicBezTo>
                  <a:cubicBezTo>
                    <a:pt x="92207" y="197774"/>
                    <a:pt x="81744" y="200576"/>
                    <a:pt x="70720" y="200576"/>
                  </a:cubicBezTo>
                  <a:cubicBezTo>
                    <a:pt x="69039" y="200576"/>
                    <a:pt x="67170" y="200389"/>
                    <a:pt x="65489" y="200389"/>
                  </a:cubicBezTo>
                  <a:cubicBezTo>
                    <a:pt x="63994" y="200202"/>
                    <a:pt x="62499" y="200016"/>
                    <a:pt x="60817" y="199829"/>
                  </a:cubicBezTo>
                  <a:cubicBezTo>
                    <a:pt x="30362" y="195158"/>
                    <a:pt x="7007" y="168813"/>
                    <a:pt x="7007" y="136863"/>
                  </a:cubicBezTo>
                  <a:cubicBezTo>
                    <a:pt x="7007" y="128268"/>
                    <a:pt x="10930" y="115936"/>
                    <a:pt x="16536" y="102483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C8F551-0165-45DD-A55F-3B1464D253AE}"/>
                </a:ext>
              </a:extLst>
            </p:cNvPr>
            <p:cNvSpPr/>
            <p:nvPr/>
          </p:nvSpPr>
          <p:spPr>
            <a:xfrm>
              <a:off x="680519" y="1630536"/>
              <a:ext cx="70391" cy="87989"/>
            </a:xfrm>
            <a:custGeom>
              <a:avLst/>
              <a:gdLst>
                <a:gd name="connsiteX0" fmla="*/ 56333 w 74737"/>
                <a:gd name="connsiteY0" fmla="*/ 97626 h 93421"/>
                <a:gd name="connsiteX1" fmla="*/ 70160 w 74737"/>
                <a:gd name="connsiteY1" fmla="*/ 71468 h 93421"/>
                <a:gd name="connsiteX2" fmla="*/ 69599 w 74737"/>
                <a:gd name="connsiteY2" fmla="*/ 66983 h 93421"/>
                <a:gd name="connsiteX3" fmla="*/ 63620 w 74737"/>
                <a:gd name="connsiteY3" fmla="*/ 50541 h 93421"/>
                <a:gd name="connsiteX4" fmla="*/ 61939 w 74737"/>
                <a:gd name="connsiteY4" fmla="*/ 47178 h 93421"/>
                <a:gd name="connsiteX5" fmla="*/ 61939 w 74737"/>
                <a:gd name="connsiteY5" fmla="*/ 46991 h 93421"/>
                <a:gd name="connsiteX6" fmla="*/ 38583 w 74737"/>
                <a:gd name="connsiteY6" fmla="*/ 7007 h 93421"/>
                <a:gd name="connsiteX7" fmla="*/ 7007 w 74737"/>
                <a:gd name="connsiteY7" fmla="*/ 71468 h 93421"/>
                <a:gd name="connsiteX8" fmla="*/ 33725 w 74737"/>
                <a:gd name="connsiteY8" fmla="*/ 102484 h 93421"/>
                <a:gd name="connsiteX9" fmla="*/ 35967 w 74737"/>
                <a:gd name="connsiteY9" fmla="*/ 102670 h 93421"/>
                <a:gd name="connsiteX10" fmla="*/ 38583 w 74737"/>
                <a:gd name="connsiteY10" fmla="*/ 102857 h 93421"/>
                <a:gd name="connsiteX11" fmla="*/ 53531 w 74737"/>
                <a:gd name="connsiteY11" fmla="*/ 99120 h 93421"/>
                <a:gd name="connsiteX12" fmla="*/ 55025 w 74737"/>
                <a:gd name="connsiteY12" fmla="*/ 98186 h 93421"/>
                <a:gd name="connsiteX13" fmla="*/ 56333 w 74737"/>
                <a:gd name="connsiteY13" fmla="*/ 97626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7" h="93421">
                  <a:moveTo>
                    <a:pt x="56333" y="97626"/>
                  </a:moveTo>
                  <a:cubicBezTo>
                    <a:pt x="64741" y="92020"/>
                    <a:pt x="70160" y="82304"/>
                    <a:pt x="70160" y="71468"/>
                  </a:cubicBezTo>
                  <a:cubicBezTo>
                    <a:pt x="70160" y="70907"/>
                    <a:pt x="70533" y="74083"/>
                    <a:pt x="69599" y="66983"/>
                  </a:cubicBezTo>
                  <a:cubicBezTo>
                    <a:pt x="68665" y="59883"/>
                    <a:pt x="63620" y="50541"/>
                    <a:pt x="63620" y="50541"/>
                  </a:cubicBezTo>
                  <a:cubicBezTo>
                    <a:pt x="63060" y="49420"/>
                    <a:pt x="62499" y="48299"/>
                    <a:pt x="61939" y="47178"/>
                  </a:cubicBezTo>
                  <a:cubicBezTo>
                    <a:pt x="61939" y="47178"/>
                    <a:pt x="61939" y="47178"/>
                    <a:pt x="61939" y="46991"/>
                  </a:cubicBezTo>
                  <a:lnTo>
                    <a:pt x="38583" y="7007"/>
                  </a:lnTo>
                  <a:cubicBezTo>
                    <a:pt x="38583" y="7007"/>
                    <a:pt x="7007" y="53904"/>
                    <a:pt x="7007" y="71468"/>
                  </a:cubicBezTo>
                  <a:cubicBezTo>
                    <a:pt x="7007" y="87162"/>
                    <a:pt x="18591" y="100241"/>
                    <a:pt x="33725" y="102484"/>
                  </a:cubicBezTo>
                  <a:cubicBezTo>
                    <a:pt x="34473" y="102670"/>
                    <a:pt x="35220" y="102670"/>
                    <a:pt x="35967" y="102670"/>
                  </a:cubicBezTo>
                  <a:cubicBezTo>
                    <a:pt x="36902" y="102670"/>
                    <a:pt x="37649" y="102857"/>
                    <a:pt x="38583" y="102857"/>
                  </a:cubicBezTo>
                  <a:cubicBezTo>
                    <a:pt x="44002" y="102857"/>
                    <a:pt x="49233" y="101549"/>
                    <a:pt x="53531" y="99120"/>
                  </a:cubicBezTo>
                  <a:cubicBezTo>
                    <a:pt x="54091" y="98933"/>
                    <a:pt x="54465" y="98560"/>
                    <a:pt x="55025" y="98186"/>
                  </a:cubicBezTo>
                  <a:cubicBezTo>
                    <a:pt x="55399" y="98186"/>
                    <a:pt x="55960" y="97812"/>
                    <a:pt x="56333" y="97626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0759CA-71EE-4F72-A347-E1191E5D09DF}"/>
              </a:ext>
            </a:extLst>
          </p:cNvPr>
          <p:cNvGrpSpPr/>
          <p:nvPr/>
        </p:nvGrpSpPr>
        <p:grpSpPr>
          <a:xfrm>
            <a:off x="609600" y="3426424"/>
            <a:ext cx="281564" cy="281564"/>
            <a:chOff x="609600" y="2493882"/>
            <a:chExt cx="281564" cy="28156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CD9B3C-9994-4C65-900D-04AA7A4B56ED}"/>
                </a:ext>
              </a:extLst>
            </p:cNvPr>
            <p:cNvSpPr/>
            <p:nvPr/>
          </p:nvSpPr>
          <p:spPr>
            <a:xfrm>
              <a:off x="609600" y="2493882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8F8A90-2E05-4E88-9101-568E98B859F6}"/>
                </a:ext>
              </a:extLst>
            </p:cNvPr>
            <p:cNvSpPr/>
            <p:nvPr/>
          </p:nvSpPr>
          <p:spPr>
            <a:xfrm>
              <a:off x="609600" y="2526262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4C557B-DAE8-4BAF-990C-9EFC83EB16E2}"/>
                </a:ext>
              </a:extLst>
            </p:cNvPr>
            <p:cNvSpPr/>
            <p:nvPr/>
          </p:nvSpPr>
          <p:spPr>
            <a:xfrm>
              <a:off x="609600" y="2742891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C24E24-7465-4244-99AD-5EFDB0E4A4C3}"/>
                </a:ext>
              </a:extLst>
            </p:cNvPr>
            <p:cNvSpPr/>
            <p:nvPr/>
          </p:nvSpPr>
          <p:spPr>
            <a:xfrm>
              <a:off x="680343" y="2553011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3C48A9-BBB9-437B-ADE2-B7B19C261FC9}"/>
                </a:ext>
              </a:extLst>
            </p:cNvPr>
            <p:cNvSpPr/>
            <p:nvPr/>
          </p:nvSpPr>
          <p:spPr>
            <a:xfrm>
              <a:off x="675768" y="2650151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8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130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8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13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2AD6BF-74AC-4BC8-9F57-DDF40753BF7C}"/>
                </a:ext>
              </a:extLst>
            </p:cNvPr>
            <p:cNvSpPr/>
            <p:nvPr/>
          </p:nvSpPr>
          <p:spPr>
            <a:xfrm>
              <a:off x="662813" y="2597005"/>
              <a:ext cx="87989" cy="52793"/>
            </a:xfrm>
            <a:custGeom>
              <a:avLst/>
              <a:gdLst>
                <a:gd name="connsiteX0" fmla="*/ 31598 w 93421"/>
                <a:gd name="connsiteY0" fmla="*/ 41199 h 56052"/>
                <a:gd name="connsiteX1" fmla="*/ 22630 w 93421"/>
                <a:gd name="connsiteY1" fmla="*/ 60818 h 56052"/>
                <a:gd name="connsiteX2" fmla="*/ 11980 w 93421"/>
                <a:gd name="connsiteY2" fmla="*/ 65302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9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199"/>
                  </a:moveTo>
                  <a:lnTo>
                    <a:pt x="22630" y="60818"/>
                  </a:lnTo>
                  <a:cubicBezTo>
                    <a:pt x="20762" y="65115"/>
                    <a:pt x="15904" y="67170"/>
                    <a:pt x="11980" y="65302"/>
                  </a:cubicBezTo>
                  <a:cubicBezTo>
                    <a:pt x="8056" y="63433"/>
                    <a:pt x="6001" y="58388"/>
                    <a:pt x="7496" y="54091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9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C8F854-86D7-4BA9-A21F-20359F46686F}"/>
                </a:ext>
              </a:extLst>
            </p:cNvPr>
            <p:cNvSpPr/>
            <p:nvPr/>
          </p:nvSpPr>
          <p:spPr>
            <a:xfrm>
              <a:off x="702341" y="2649799"/>
              <a:ext cx="35196" cy="70391"/>
            </a:xfrm>
            <a:custGeom>
              <a:avLst/>
              <a:gdLst>
                <a:gd name="connsiteX0" fmla="*/ 7007 w 37368"/>
                <a:gd name="connsiteY0" fmla="*/ 25691 h 74737"/>
                <a:gd name="connsiteX1" fmla="*/ 7007 w 37368"/>
                <a:gd name="connsiteY1" fmla="*/ 65862 h 74737"/>
                <a:gd name="connsiteX2" fmla="*/ 17844 w 37368"/>
                <a:gd name="connsiteY2" fmla="*/ 77633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691"/>
                  </a:moveTo>
                  <a:lnTo>
                    <a:pt x="7007" y="65862"/>
                  </a:lnTo>
                  <a:cubicBezTo>
                    <a:pt x="7007" y="72215"/>
                    <a:pt x="11865" y="77633"/>
                    <a:pt x="17844" y="77633"/>
                  </a:cubicBezTo>
                  <a:cubicBezTo>
                    <a:pt x="23823" y="77633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F42C06-CE96-4D0E-9E5C-F5B553F7CD68}"/>
                </a:ext>
              </a:extLst>
            </p:cNvPr>
            <p:cNvSpPr/>
            <p:nvPr/>
          </p:nvSpPr>
          <p:spPr>
            <a:xfrm>
              <a:off x="776075" y="2573424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868F52-4295-47D8-B666-3EE2D4077189}"/>
                </a:ext>
              </a:extLst>
            </p:cNvPr>
            <p:cNvSpPr/>
            <p:nvPr/>
          </p:nvSpPr>
          <p:spPr>
            <a:xfrm>
              <a:off x="772556" y="2665637"/>
              <a:ext cx="35196" cy="52793"/>
            </a:xfrm>
            <a:custGeom>
              <a:avLst/>
              <a:gdLst>
                <a:gd name="connsiteX0" fmla="*/ 7007 w 37368"/>
                <a:gd name="connsiteY0" fmla="*/ 7007 h 56052"/>
                <a:gd name="connsiteX1" fmla="*/ 11304 w 37368"/>
                <a:gd name="connsiteY1" fmla="*/ 49046 h 56052"/>
                <a:gd name="connsiteX2" fmla="*/ 23262 w 37368"/>
                <a:gd name="connsiteY2" fmla="*/ 60631 h 56052"/>
                <a:gd name="connsiteX3" fmla="*/ 34099 w 37368"/>
                <a:gd name="connsiteY3" fmla="*/ 48859 h 56052"/>
                <a:gd name="connsiteX4" fmla="*/ 34099 w 37368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7007" y="7007"/>
                  </a:moveTo>
                  <a:lnTo>
                    <a:pt x="11304" y="49046"/>
                  </a:lnTo>
                  <a:cubicBezTo>
                    <a:pt x="11865" y="55399"/>
                    <a:pt x="17283" y="60631"/>
                    <a:pt x="23262" y="60631"/>
                  </a:cubicBezTo>
                  <a:cubicBezTo>
                    <a:pt x="29241" y="60631"/>
                    <a:pt x="34099" y="55399"/>
                    <a:pt x="34099" y="48859"/>
                  </a:cubicBezTo>
                  <a:lnTo>
                    <a:pt x="34099" y="30362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494082-8B03-4126-8AA3-D3A0F15E5945}"/>
                </a:ext>
              </a:extLst>
            </p:cNvPr>
            <p:cNvSpPr/>
            <p:nvPr/>
          </p:nvSpPr>
          <p:spPr>
            <a:xfrm>
              <a:off x="758545" y="2617243"/>
              <a:ext cx="87989" cy="52793"/>
            </a:xfrm>
            <a:custGeom>
              <a:avLst/>
              <a:gdLst>
                <a:gd name="connsiteX0" fmla="*/ 30104 w 93421"/>
                <a:gd name="connsiteY0" fmla="*/ 42880 h 56052"/>
                <a:gd name="connsiteX1" fmla="*/ 22630 w 93421"/>
                <a:gd name="connsiteY1" fmla="*/ 57267 h 56052"/>
                <a:gd name="connsiteX2" fmla="*/ 11980 w 93421"/>
                <a:gd name="connsiteY2" fmla="*/ 61752 h 56052"/>
                <a:gd name="connsiteX3" fmla="*/ 7496 w 93421"/>
                <a:gd name="connsiteY3" fmla="*/ 50354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0354 h 56052"/>
                <a:gd name="connsiteX11" fmla="*/ 86157 w 93421"/>
                <a:gd name="connsiteY11" fmla="*/ 61752 h 56052"/>
                <a:gd name="connsiteX12" fmla="*/ 75507 w 93421"/>
                <a:gd name="connsiteY12" fmla="*/ 57267 h 56052"/>
                <a:gd name="connsiteX13" fmla="*/ 67846 w 93421"/>
                <a:gd name="connsiteY13" fmla="*/ 42880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0104" y="42880"/>
                  </a:moveTo>
                  <a:lnTo>
                    <a:pt x="22630" y="57267"/>
                  </a:lnTo>
                  <a:cubicBezTo>
                    <a:pt x="20762" y="61565"/>
                    <a:pt x="15904" y="63620"/>
                    <a:pt x="11980" y="61752"/>
                  </a:cubicBezTo>
                  <a:cubicBezTo>
                    <a:pt x="8056" y="59883"/>
                    <a:pt x="6001" y="54839"/>
                    <a:pt x="7496" y="50354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0354"/>
                  </a:lnTo>
                  <a:cubicBezTo>
                    <a:pt x="92136" y="54839"/>
                    <a:pt x="90267" y="59883"/>
                    <a:pt x="86157" y="61752"/>
                  </a:cubicBezTo>
                  <a:cubicBezTo>
                    <a:pt x="82046" y="63620"/>
                    <a:pt x="77375" y="61565"/>
                    <a:pt x="75507" y="57267"/>
                  </a:cubicBezTo>
                  <a:lnTo>
                    <a:pt x="67846" y="428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A8E59A-E773-4EDE-B2E5-97527C4BB18B}"/>
                </a:ext>
              </a:extLst>
            </p:cNvPr>
            <p:cNvSpPr/>
            <p:nvPr/>
          </p:nvSpPr>
          <p:spPr>
            <a:xfrm>
              <a:off x="798072" y="2664757"/>
              <a:ext cx="35196" cy="52793"/>
            </a:xfrm>
            <a:custGeom>
              <a:avLst/>
              <a:gdLst>
                <a:gd name="connsiteX0" fmla="*/ 7007 w 37368"/>
                <a:gd name="connsiteY0" fmla="*/ 31483 h 56052"/>
                <a:gd name="connsiteX1" fmla="*/ 7007 w 37368"/>
                <a:gd name="connsiteY1" fmla="*/ 49980 h 56052"/>
                <a:gd name="connsiteX2" fmla="*/ 17844 w 37368"/>
                <a:gd name="connsiteY2" fmla="*/ 61752 h 56052"/>
                <a:gd name="connsiteX3" fmla="*/ 29801 w 37368"/>
                <a:gd name="connsiteY3" fmla="*/ 50167 h 56052"/>
                <a:gd name="connsiteX4" fmla="*/ 33538 w 37368"/>
                <a:gd name="connsiteY4" fmla="*/ 7007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7007" y="31483"/>
                  </a:moveTo>
                  <a:lnTo>
                    <a:pt x="7007" y="49980"/>
                  </a:lnTo>
                  <a:cubicBezTo>
                    <a:pt x="7007" y="56333"/>
                    <a:pt x="11865" y="61752"/>
                    <a:pt x="17844" y="61752"/>
                  </a:cubicBezTo>
                  <a:cubicBezTo>
                    <a:pt x="23822" y="61752"/>
                    <a:pt x="29241" y="56520"/>
                    <a:pt x="29801" y="50167"/>
                  </a:cubicBezTo>
                  <a:lnTo>
                    <a:pt x="33538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7ABF6-A011-4EB8-AB40-46669CB93E3A}"/>
              </a:ext>
            </a:extLst>
          </p:cNvPr>
          <p:cNvGrpSpPr/>
          <p:nvPr/>
        </p:nvGrpSpPr>
        <p:grpSpPr>
          <a:xfrm>
            <a:off x="609600" y="2788267"/>
            <a:ext cx="281564" cy="281564"/>
            <a:chOff x="609600" y="2033525"/>
            <a:chExt cx="281564" cy="28156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08E418-88BC-4606-A477-4DF6478C5106}"/>
                </a:ext>
              </a:extLst>
            </p:cNvPr>
            <p:cNvSpPr/>
            <p:nvPr/>
          </p:nvSpPr>
          <p:spPr>
            <a:xfrm>
              <a:off x="609600" y="2033525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DBA0A94-6F32-4E72-8101-670BF4FFB32E}"/>
                </a:ext>
              </a:extLst>
            </p:cNvPr>
            <p:cNvSpPr/>
            <p:nvPr/>
          </p:nvSpPr>
          <p:spPr>
            <a:xfrm>
              <a:off x="714481" y="2068016"/>
              <a:ext cx="70391" cy="70391"/>
            </a:xfrm>
            <a:custGeom>
              <a:avLst/>
              <a:gdLst>
                <a:gd name="connsiteX0" fmla="*/ 44750 w 74737"/>
                <a:gd name="connsiteY0" fmla="*/ 82491 h 74737"/>
                <a:gd name="connsiteX1" fmla="*/ 82493 w 74737"/>
                <a:gd name="connsiteY1" fmla="*/ 44749 h 74737"/>
                <a:gd name="connsiteX2" fmla="*/ 44750 w 74737"/>
                <a:gd name="connsiteY2" fmla="*/ 7007 h 74737"/>
                <a:gd name="connsiteX3" fmla="*/ 7008 w 74737"/>
                <a:gd name="connsiteY3" fmla="*/ 44749 h 74737"/>
                <a:gd name="connsiteX4" fmla="*/ 44750 w 74737"/>
                <a:gd name="connsiteY4" fmla="*/ 82491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7" h="74737">
                  <a:moveTo>
                    <a:pt x="44750" y="82491"/>
                  </a:moveTo>
                  <a:cubicBezTo>
                    <a:pt x="65677" y="82491"/>
                    <a:pt x="82493" y="65489"/>
                    <a:pt x="82493" y="44749"/>
                  </a:cubicBezTo>
                  <a:cubicBezTo>
                    <a:pt x="82493" y="23823"/>
                    <a:pt x="65490" y="7007"/>
                    <a:pt x="44750" y="7007"/>
                  </a:cubicBezTo>
                  <a:cubicBezTo>
                    <a:pt x="23824" y="7007"/>
                    <a:pt x="7008" y="24009"/>
                    <a:pt x="7008" y="44749"/>
                  </a:cubicBezTo>
                  <a:cubicBezTo>
                    <a:pt x="6821" y="65675"/>
                    <a:pt x="23824" y="82491"/>
                    <a:pt x="44750" y="82491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BBC199-5D02-4D5F-9809-E11B59D3FF2B}"/>
                </a:ext>
              </a:extLst>
            </p:cNvPr>
            <p:cNvSpPr/>
            <p:nvPr/>
          </p:nvSpPr>
          <p:spPr>
            <a:xfrm>
              <a:off x="683819" y="2139111"/>
              <a:ext cx="140783" cy="140783"/>
            </a:xfrm>
            <a:custGeom>
              <a:avLst/>
              <a:gdLst>
                <a:gd name="connsiteX0" fmla="*/ 148493 w 149474"/>
                <a:gd name="connsiteY0" fmla="*/ 84733 h 149474"/>
                <a:gd name="connsiteX1" fmla="*/ 111498 w 149474"/>
                <a:gd name="connsiteY1" fmla="*/ 24383 h 149474"/>
                <a:gd name="connsiteX2" fmla="*/ 49466 w 149474"/>
                <a:gd name="connsiteY2" fmla="*/ 24383 h 149474"/>
                <a:gd name="connsiteX3" fmla="*/ 12471 w 149474"/>
                <a:gd name="connsiteY3" fmla="*/ 84920 h 149474"/>
                <a:gd name="connsiteX4" fmla="*/ 29848 w 149474"/>
                <a:gd name="connsiteY4" fmla="*/ 137797 h 149474"/>
                <a:gd name="connsiteX5" fmla="*/ 64414 w 149474"/>
                <a:gd name="connsiteY5" fmla="*/ 101736 h 149474"/>
                <a:gd name="connsiteX6" fmla="*/ 54137 w 149474"/>
                <a:gd name="connsiteY6" fmla="*/ 91273 h 149474"/>
                <a:gd name="connsiteX7" fmla="*/ 54324 w 149474"/>
                <a:gd name="connsiteY7" fmla="*/ 77260 h 149474"/>
                <a:gd name="connsiteX8" fmla="*/ 54324 w 149474"/>
                <a:gd name="connsiteY8" fmla="*/ 77260 h 149474"/>
                <a:gd name="connsiteX9" fmla="*/ 68337 w 149474"/>
                <a:gd name="connsiteY9" fmla="*/ 77447 h 149474"/>
                <a:gd name="connsiteX10" fmla="*/ 81416 w 149474"/>
                <a:gd name="connsiteY10" fmla="*/ 90712 h 149474"/>
                <a:gd name="connsiteX11" fmla="*/ 79174 w 149474"/>
                <a:gd name="connsiteY11" fmla="*/ 79689 h 149474"/>
                <a:gd name="connsiteX12" fmla="*/ 105893 w 149474"/>
                <a:gd name="connsiteY12" fmla="*/ 62499 h 149474"/>
                <a:gd name="connsiteX13" fmla="*/ 121401 w 149474"/>
                <a:gd name="connsiteY13" fmla="*/ 91273 h 149474"/>
                <a:gd name="connsiteX14" fmla="*/ 99353 w 149474"/>
                <a:gd name="connsiteY14" fmla="*/ 120794 h 149474"/>
                <a:gd name="connsiteX15" fmla="*/ 81790 w 149474"/>
                <a:gd name="connsiteY15" fmla="*/ 121168 h 149474"/>
                <a:gd name="connsiteX16" fmla="*/ 78987 w 149474"/>
                <a:gd name="connsiteY16" fmla="*/ 120607 h 149474"/>
                <a:gd name="connsiteX17" fmla="*/ 77866 w 149474"/>
                <a:gd name="connsiteY17" fmla="*/ 120234 h 149474"/>
                <a:gd name="connsiteX18" fmla="*/ 77866 w 149474"/>
                <a:gd name="connsiteY18" fmla="*/ 120234 h 149474"/>
                <a:gd name="connsiteX19" fmla="*/ 55071 w 149474"/>
                <a:gd name="connsiteY19" fmla="*/ 140226 h 149474"/>
                <a:gd name="connsiteX20" fmla="*/ 55071 w 149474"/>
                <a:gd name="connsiteY20" fmla="*/ 140973 h 149474"/>
                <a:gd name="connsiteX21" fmla="*/ 57127 w 149474"/>
                <a:gd name="connsiteY21" fmla="*/ 149381 h 149474"/>
                <a:gd name="connsiteX22" fmla="*/ 58435 w 149474"/>
                <a:gd name="connsiteY22" fmla="*/ 151250 h 149474"/>
                <a:gd name="connsiteX23" fmla="*/ 75998 w 149474"/>
                <a:gd name="connsiteY23" fmla="*/ 153865 h 149474"/>
                <a:gd name="connsiteX24" fmla="*/ 81229 w 149474"/>
                <a:gd name="connsiteY24" fmla="*/ 149568 h 149474"/>
                <a:gd name="connsiteX25" fmla="*/ 87769 w 149474"/>
                <a:gd name="connsiteY25" fmla="*/ 143776 h 149474"/>
                <a:gd name="connsiteX26" fmla="*/ 98606 w 149474"/>
                <a:gd name="connsiteY26" fmla="*/ 140226 h 149474"/>
                <a:gd name="connsiteX27" fmla="*/ 118038 w 149474"/>
                <a:gd name="connsiteY27" fmla="*/ 140226 h 149474"/>
                <a:gd name="connsiteX28" fmla="*/ 148493 w 149474"/>
                <a:gd name="connsiteY28" fmla="*/ 84733 h 14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474" h="149474">
                  <a:moveTo>
                    <a:pt x="148493" y="84733"/>
                  </a:moveTo>
                  <a:lnTo>
                    <a:pt x="111498" y="24383"/>
                  </a:lnTo>
                  <a:cubicBezTo>
                    <a:pt x="97298" y="1214"/>
                    <a:pt x="63666" y="1214"/>
                    <a:pt x="49466" y="24383"/>
                  </a:cubicBezTo>
                  <a:lnTo>
                    <a:pt x="12471" y="84920"/>
                  </a:lnTo>
                  <a:cubicBezTo>
                    <a:pt x="140" y="104912"/>
                    <a:pt x="9855" y="129763"/>
                    <a:pt x="29848" y="137797"/>
                  </a:cubicBezTo>
                  <a:cubicBezTo>
                    <a:pt x="29661" y="120607"/>
                    <a:pt x="44235" y="105660"/>
                    <a:pt x="64414" y="101736"/>
                  </a:cubicBezTo>
                  <a:lnTo>
                    <a:pt x="54137" y="91273"/>
                  </a:lnTo>
                  <a:cubicBezTo>
                    <a:pt x="50400" y="87349"/>
                    <a:pt x="50400" y="81183"/>
                    <a:pt x="54324" y="77260"/>
                  </a:cubicBezTo>
                  <a:lnTo>
                    <a:pt x="54324" y="77260"/>
                  </a:lnTo>
                  <a:cubicBezTo>
                    <a:pt x="58248" y="73523"/>
                    <a:pt x="64414" y="73523"/>
                    <a:pt x="68337" y="77447"/>
                  </a:cubicBezTo>
                  <a:lnTo>
                    <a:pt x="81416" y="90712"/>
                  </a:lnTo>
                  <a:cubicBezTo>
                    <a:pt x="79922" y="87349"/>
                    <a:pt x="79174" y="83612"/>
                    <a:pt x="79174" y="79689"/>
                  </a:cubicBezTo>
                  <a:cubicBezTo>
                    <a:pt x="79174" y="64367"/>
                    <a:pt x="95430" y="60070"/>
                    <a:pt x="105893" y="62499"/>
                  </a:cubicBezTo>
                  <a:cubicBezTo>
                    <a:pt x="113927" y="64367"/>
                    <a:pt x="124390" y="77633"/>
                    <a:pt x="121401" y="91273"/>
                  </a:cubicBezTo>
                  <a:cubicBezTo>
                    <a:pt x="120840" y="94262"/>
                    <a:pt x="115982" y="117244"/>
                    <a:pt x="99353" y="120794"/>
                  </a:cubicBezTo>
                  <a:cubicBezTo>
                    <a:pt x="93748" y="121915"/>
                    <a:pt x="87769" y="122289"/>
                    <a:pt x="81790" y="121168"/>
                  </a:cubicBezTo>
                  <a:cubicBezTo>
                    <a:pt x="80856" y="120981"/>
                    <a:pt x="79922" y="120794"/>
                    <a:pt x="78987" y="120607"/>
                  </a:cubicBezTo>
                  <a:cubicBezTo>
                    <a:pt x="78614" y="120607"/>
                    <a:pt x="78240" y="120420"/>
                    <a:pt x="77866" y="120234"/>
                  </a:cubicBezTo>
                  <a:lnTo>
                    <a:pt x="77866" y="120234"/>
                  </a:lnTo>
                  <a:cubicBezTo>
                    <a:pt x="65348" y="121355"/>
                    <a:pt x="55632" y="129949"/>
                    <a:pt x="55071" y="140226"/>
                  </a:cubicBezTo>
                  <a:cubicBezTo>
                    <a:pt x="55071" y="140413"/>
                    <a:pt x="55071" y="140600"/>
                    <a:pt x="55071" y="140973"/>
                  </a:cubicBezTo>
                  <a:cubicBezTo>
                    <a:pt x="54885" y="143776"/>
                    <a:pt x="55445" y="146765"/>
                    <a:pt x="57127" y="149381"/>
                  </a:cubicBezTo>
                  <a:cubicBezTo>
                    <a:pt x="57500" y="149942"/>
                    <a:pt x="58061" y="150689"/>
                    <a:pt x="58435" y="151250"/>
                  </a:cubicBezTo>
                  <a:cubicBezTo>
                    <a:pt x="62732" y="156294"/>
                    <a:pt x="70206" y="158350"/>
                    <a:pt x="75998" y="153865"/>
                  </a:cubicBezTo>
                  <a:cubicBezTo>
                    <a:pt x="77866" y="152558"/>
                    <a:pt x="79548" y="151063"/>
                    <a:pt x="81229" y="149568"/>
                  </a:cubicBezTo>
                  <a:cubicBezTo>
                    <a:pt x="84966" y="146392"/>
                    <a:pt x="87769" y="143776"/>
                    <a:pt x="87769" y="143776"/>
                  </a:cubicBezTo>
                  <a:cubicBezTo>
                    <a:pt x="87769" y="143776"/>
                    <a:pt x="91132" y="140600"/>
                    <a:pt x="98606" y="140226"/>
                  </a:cubicBezTo>
                  <a:lnTo>
                    <a:pt x="118038" y="140226"/>
                  </a:lnTo>
                  <a:cubicBezTo>
                    <a:pt x="145877" y="140039"/>
                    <a:pt x="163440" y="109023"/>
                    <a:pt x="148493" y="84733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8BE91-6597-4578-AD25-33EAF520409A}"/>
              </a:ext>
            </a:extLst>
          </p:cNvPr>
          <p:cNvGrpSpPr/>
          <p:nvPr/>
        </p:nvGrpSpPr>
        <p:grpSpPr>
          <a:xfrm>
            <a:off x="609600" y="4717053"/>
            <a:ext cx="281564" cy="281564"/>
            <a:chOff x="609600" y="3403511"/>
            <a:chExt cx="281564" cy="28156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87C1D7-C675-4095-88F7-F8F7B0D55CAC}"/>
                </a:ext>
              </a:extLst>
            </p:cNvPr>
            <p:cNvSpPr/>
            <p:nvPr/>
          </p:nvSpPr>
          <p:spPr>
            <a:xfrm>
              <a:off x="609600" y="340351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C09567-02D8-43FC-A968-82C200FFD71E}"/>
                </a:ext>
              </a:extLst>
            </p:cNvPr>
            <p:cNvSpPr/>
            <p:nvPr/>
          </p:nvSpPr>
          <p:spPr>
            <a:xfrm>
              <a:off x="609600" y="3435891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8CEA2E-928A-455B-8D24-EB2D9205FFAA}"/>
                </a:ext>
              </a:extLst>
            </p:cNvPr>
            <p:cNvSpPr/>
            <p:nvPr/>
          </p:nvSpPr>
          <p:spPr>
            <a:xfrm>
              <a:off x="609600" y="3652519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872C1D3-EDA0-4B35-910A-9DA5FE70F352}"/>
                </a:ext>
              </a:extLst>
            </p:cNvPr>
            <p:cNvSpPr/>
            <p:nvPr/>
          </p:nvSpPr>
          <p:spPr>
            <a:xfrm>
              <a:off x="680343" y="3462640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BDDA3A6-D776-4836-BEB6-DCE9A3415B53}"/>
                </a:ext>
              </a:extLst>
            </p:cNvPr>
            <p:cNvSpPr/>
            <p:nvPr/>
          </p:nvSpPr>
          <p:spPr>
            <a:xfrm>
              <a:off x="675768" y="3559779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8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130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8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13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D050CD1-F5F2-4837-ACD7-047A05BC0D95}"/>
                </a:ext>
              </a:extLst>
            </p:cNvPr>
            <p:cNvSpPr/>
            <p:nvPr/>
          </p:nvSpPr>
          <p:spPr>
            <a:xfrm>
              <a:off x="662813" y="3506458"/>
              <a:ext cx="87989" cy="52793"/>
            </a:xfrm>
            <a:custGeom>
              <a:avLst/>
              <a:gdLst>
                <a:gd name="connsiteX0" fmla="*/ 31598 w 93421"/>
                <a:gd name="connsiteY0" fmla="*/ 41386 h 56052"/>
                <a:gd name="connsiteX1" fmla="*/ 22630 w 93421"/>
                <a:gd name="connsiteY1" fmla="*/ 61004 h 56052"/>
                <a:gd name="connsiteX2" fmla="*/ 11980 w 93421"/>
                <a:gd name="connsiteY2" fmla="*/ 65489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9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386"/>
                  </a:moveTo>
                  <a:lnTo>
                    <a:pt x="22630" y="61004"/>
                  </a:lnTo>
                  <a:cubicBezTo>
                    <a:pt x="20762" y="65302"/>
                    <a:pt x="15904" y="67357"/>
                    <a:pt x="11980" y="65489"/>
                  </a:cubicBezTo>
                  <a:cubicBezTo>
                    <a:pt x="8056" y="63620"/>
                    <a:pt x="6001" y="58575"/>
                    <a:pt x="7496" y="54091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9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2438C8-9197-4FCE-8802-6C7FB4E1940F}"/>
                </a:ext>
              </a:extLst>
            </p:cNvPr>
            <p:cNvSpPr/>
            <p:nvPr/>
          </p:nvSpPr>
          <p:spPr>
            <a:xfrm>
              <a:off x="702341" y="3559427"/>
              <a:ext cx="35196" cy="70391"/>
            </a:xfrm>
            <a:custGeom>
              <a:avLst/>
              <a:gdLst>
                <a:gd name="connsiteX0" fmla="*/ 7007 w 37368"/>
                <a:gd name="connsiteY0" fmla="*/ 25691 h 74737"/>
                <a:gd name="connsiteX1" fmla="*/ 7007 w 37368"/>
                <a:gd name="connsiteY1" fmla="*/ 65862 h 74737"/>
                <a:gd name="connsiteX2" fmla="*/ 17844 w 37368"/>
                <a:gd name="connsiteY2" fmla="*/ 77633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691"/>
                  </a:moveTo>
                  <a:lnTo>
                    <a:pt x="7007" y="65862"/>
                  </a:lnTo>
                  <a:cubicBezTo>
                    <a:pt x="7007" y="72215"/>
                    <a:pt x="11865" y="77633"/>
                    <a:pt x="17844" y="77633"/>
                  </a:cubicBezTo>
                  <a:cubicBezTo>
                    <a:pt x="23823" y="77633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BBEA7ED-F403-432F-A4B7-EC20407A1351}"/>
                </a:ext>
              </a:extLst>
            </p:cNvPr>
            <p:cNvSpPr/>
            <p:nvPr/>
          </p:nvSpPr>
          <p:spPr>
            <a:xfrm>
              <a:off x="783994" y="3462640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400C92-BCD4-43D8-A9B5-31BED12D3038}"/>
                </a:ext>
              </a:extLst>
            </p:cNvPr>
            <p:cNvSpPr/>
            <p:nvPr/>
          </p:nvSpPr>
          <p:spPr>
            <a:xfrm>
              <a:off x="787338" y="3558899"/>
              <a:ext cx="17597" cy="70391"/>
            </a:xfrm>
            <a:custGeom>
              <a:avLst/>
              <a:gdLst>
                <a:gd name="connsiteX0" fmla="*/ 7007 w 18684"/>
                <a:gd name="connsiteY0" fmla="*/ 7007 h 74737"/>
                <a:gd name="connsiteX1" fmla="*/ 7941 w 18684"/>
                <a:gd name="connsiteY1" fmla="*/ 65302 h 74737"/>
                <a:gd name="connsiteX2" fmla="*/ 17844 w 18684"/>
                <a:gd name="connsiteY2" fmla="*/ 78194 h 74737"/>
                <a:gd name="connsiteX3" fmla="*/ 26812 w 18684"/>
                <a:gd name="connsiteY3" fmla="*/ 68478 h 74737"/>
                <a:gd name="connsiteX4" fmla="*/ 26812 w 18684"/>
                <a:gd name="connsiteY4" fmla="*/ 37275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4" h="74737">
                  <a:moveTo>
                    <a:pt x="7007" y="7007"/>
                  </a:moveTo>
                  <a:lnTo>
                    <a:pt x="7941" y="65302"/>
                  </a:lnTo>
                  <a:cubicBezTo>
                    <a:pt x="8315" y="74644"/>
                    <a:pt x="13733" y="78194"/>
                    <a:pt x="17844" y="78194"/>
                  </a:cubicBezTo>
                  <a:cubicBezTo>
                    <a:pt x="21207" y="78194"/>
                    <a:pt x="26812" y="74644"/>
                    <a:pt x="26812" y="68478"/>
                  </a:cubicBezTo>
                  <a:lnTo>
                    <a:pt x="26812" y="3727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D602B9B-9589-45EF-BA0F-D5EBED97B610}"/>
                </a:ext>
              </a:extLst>
            </p:cNvPr>
            <p:cNvSpPr/>
            <p:nvPr/>
          </p:nvSpPr>
          <p:spPr>
            <a:xfrm>
              <a:off x="775087" y="3506458"/>
              <a:ext cx="70391" cy="52793"/>
            </a:xfrm>
            <a:custGeom>
              <a:avLst/>
              <a:gdLst>
                <a:gd name="connsiteX0" fmla="*/ 30104 w 74737"/>
                <a:gd name="connsiteY0" fmla="*/ 45310 h 56052"/>
                <a:gd name="connsiteX1" fmla="*/ 22630 w 74737"/>
                <a:gd name="connsiteY1" fmla="*/ 60818 h 56052"/>
                <a:gd name="connsiteX2" fmla="*/ 11980 w 74737"/>
                <a:gd name="connsiteY2" fmla="*/ 65675 h 56052"/>
                <a:gd name="connsiteX3" fmla="*/ 7496 w 74737"/>
                <a:gd name="connsiteY3" fmla="*/ 53531 h 56052"/>
                <a:gd name="connsiteX4" fmla="*/ 18519 w 74737"/>
                <a:gd name="connsiteY4" fmla="*/ 23262 h 56052"/>
                <a:gd name="connsiteX5" fmla="*/ 20762 w 74737"/>
                <a:gd name="connsiteY5" fmla="*/ 17470 h 56052"/>
                <a:gd name="connsiteX6" fmla="*/ 38885 w 74737"/>
                <a:gd name="connsiteY6" fmla="*/ 7007 h 56052"/>
                <a:gd name="connsiteX7" fmla="*/ 41688 w 74737"/>
                <a:gd name="connsiteY7" fmla="*/ 7007 h 56052"/>
                <a:gd name="connsiteX8" fmla="*/ 59438 w 74737"/>
                <a:gd name="connsiteY8" fmla="*/ 16723 h 56052"/>
                <a:gd name="connsiteX9" fmla="*/ 62054 w 74737"/>
                <a:gd name="connsiteY9" fmla="*/ 23075 h 56052"/>
                <a:gd name="connsiteX10" fmla="*/ 73078 w 74737"/>
                <a:gd name="connsiteY10" fmla="*/ 53344 h 56052"/>
                <a:gd name="connsiteX11" fmla="*/ 68593 w 74737"/>
                <a:gd name="connsiteY11" fmla="*/ 65489 h 56052"/>
                <a:gd name="connsiteX12" fmla="*/ 57943 w 74737"/>
                <a:gd name="connsiteY12" fmla="*/ 60631 h 56052"/>
                <a:gd name="connsiteX13" fmla="*/ 50283 w 74737"/>
                <a:gd name="connsiteY13" fmla="*/ 45123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7" h="56052">
                  <a:moveTo>
                    <a:pt x="30104" y="45310"/>
                  </a:moveTo>
                  <a:lnTo>
                    <a:pt x="22630" y="60818"/>
                  </a:lnTo>
                  <a:cubicBezTo>
                    <a:pt x="20762" y="65302"/>
                    <a:pt x="15904" y="67544"/>
                    <a:pt x="11980" y="65675"/>
                  </a:cubicBezTo>
                  <a:cubicBezTo>
                    <a:pt x="8056" y="63807"/>
                    <a:pt x="6001" y="58388"/>
                    <a:pt x="7496" y="53531"/>
                  </a:cubicBezTo>
                  <a:lnTo>
                    <a:pt x="18519" y="23262"/>
                  </a:lnTo>
                  <a:lnTo>
                    <a:pt x="20762" y="17470"/>
                  </a:lnTo>
                  <a:cubicBezTo>
                    <a:pt x="24498" y="11117"/>
                    <a:pt x="31038" y="7007"/>
                    <a:pt x="38885" y="7007"/>
                  </a:cubicBezTo>
                  <a:lnTo>
                    <a:pt x="41688" y="7007"/>
                  </a:lnTo>
                  <a:cubicBezTo>
                    <a:pt x="49162" y="7007"/>
                    <a:pt x="55514" y="10930"/>
                    <a:pt x="59438" y="16723"/>
                  </a:cubicBezTo>
                  <a:cubicBezTo>
                    <a:pt x="59438" y="16723"/>
                    <a:pt x="61493" y="20833"/>
                    <a:pt x="62054" y="23075"/>
                  </a:cubicBezTo>
                  <a:lnTo>
                    <a:pt x="73078" y="53344"/>
                  </a:lnTo>
                  <a:cubicBezTo>
                    <a:pt x="74572" y="58015"/>
                    <a:pt x="72704" y="63433"/>
                    <a:pt x="68593" y="65489"/>
                  </a:cubicBezTo>
                  <a:cubicBezTo>
                    <a:pt x="64670" y="67357"/>
                    <a:pt x="59812" y="65302"/>
                    <a:pt x="57943" y="60631"/>
                  </a:cubicBezTo>
                  <a:lnTo>
                    <a:pt x="50283" y="45123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8492E8-00F3-4CB7-AC8A-3111694C5E06}"/>
                </a:ext>
              </a:extLst>
            </p:cNvPr>
            <p:cNvSpPr/>
            <p:nvPr/>
          </p:nvSpPr>
          <p:spPr>
            <a:xfrm>
              <a:off x="805991" y="3557667"/>
              <a:ext cx="17597" cy="70391"/>
            </a:xfrm>
            <a:custGeom>
              <a:avLst/>
              <a:gdLst>
                <a:gd name="connsiteX0" fmla="*/ 7007 w 18684"/>
                <a:gd name="connsiteY0" fmla="*/ 35407 h 74737"/>
                <a:gd name="connsiteX1" fmla="*/ 7007 w 18684"/>
                <a:gd name="connsiteY1" fmla="*/ 68852 h 74737"/>
                <a:gd name="connsiteX2" fmla="*/ 17283 w 18684"/>
                <a:gd name="connsiteY2" fmla="*/ 79502 h 74737"/>
                <a:gd name="connsiteX3" fmla="*/ 26438 w 18684"/>
                <a:gd name="connsiteY3" fmla="*/ 65675 h 74737"/>
                <a:gd name="connsiteX4" fmla="*/ 26438 w 18684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4" h="74737">
                  <a:moveTo>
                    <a:pt x="7007" y="35407"/>
                  </a:moveTo>
                  <a:lnTo>
                    <a:pt x="7007" y="68852"/>
                  </a:lnTo>
                  <a:cubicBezTo>
                    <a:pt x="7007" y="77446"/>
                    <a:pt x="12986" y="79502"/>
                    <a:pt x="17283" y="79502"/>
                  </a:cubicBezTo>
                  <a:cubicBezTo>
                    <a:pt x="20272" y="79502"/>
                    <a:pt x="26438" y="77633"/>
                    <a:pt x="26438" y="65675"/>
                  </a:cubicBezTo>
                  <a:lnTo>
                    <a:pt x="26438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85CF24-5D87-414F-8533-6743A5557557}"/>
              </a:ext>
            </a:extLst>
          </p:cNvPr>
          <p:cNvSpPr/>
          <p:nvPr/>
        </p:nvSpPr>
        <p:spPr>
          <a:xfrm>
            <a:off x="941671" y="2142865"/>
            <a:ext cx="1237828" cy="281564"/>
          </a:xfrm>
          <a:custGeom>
            <a:avLst/>
            <a:gdLst>
              <a:gd name="connsiteX0" fmla="*/ 7007 w 1793694"/>
              <a:gd name="connsiteY0" fmla="*/ 7007 h 298949"/>
              <a:gd name="connsiteX1" fmla="*/ 1795283 w 1793694"/>
              <a:gd name="connsiteY1" fmla="*/ 7007 h 298949"/>
              <a:gd name="connsiteX2" fmla="*/ 1795283 w 1793694"/>
              <a:gd name="connsiteY2" fmla="*/ 305769 h 298949"/>
              <a:gd name="connsiteX3" fmla="*/ 7007 w 179369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694" h="298949">
                <a:moveTo>
                  <a:pt x="7007" y="7007"/>
                </a:moveTo>
                <a:lnTo>
                  <a:pt x="1795283" y="7007"/>
                </a:lnTo>
                <a:lnTo>
                  <a:pt x="179528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49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EA28B1-C3DA-4004-8F2C-A076BAACF375}"/>
              </a:ext>
            </a:extLst>
          </p:cNvPr>
          <p:cNvSpPr/>
          <p:nvPr/>
        </p:nvSpPr>
        <p:spPr>
          <a:xfrm>
            <a:off x="2175632" y="2142865"/>
            <a:ext cx="3455604" cy="281564"/>
          </a:xfrm>
          <a:custGeom>
            <a:avLst/>
            <a:gdLst>
              <a:gd name="connsiteX0" fmla="*/ 7007 w 5007396"/>
              <a:gd name="connsiteY0" fmla="*/ 7007 h 298949"/>
              <a:gd name="connsiteX1" fmla="*/ 5000390 w 5007396"/>
              <a:gd name="connsiteY1" fmla="*/ 7007 h 298949"/>
              <a:gd name="connsiteX2" fmla="*/ 5000390 w 5007396"/>
              <a:gd name="connsiteY2" fmla="*/ 305769 h 298949"/>
              <a:gd name="connsiteX3" fmla="*/ 7007 w 500739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396" h="298949">
                <a:moveTo>
                  <a:pt x="7007" y="7007"/>
                </a:moveTo>
                <a:lnTo>
                  <a:pt x="5000390" y="7007"/>
                </a:lnTo>
                <a:lnTo>
                  <a:pt x="5000390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138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9F2281-D390-46F6-B711-FB25E561C973}"/>
              </a:ext>
            </a:extLst>
          </p:cNvPr>
          <p:cNvSpPr/>
          <p:nvPr/>
        </p:nvSpPr>
        <p:spPr>
          <a:xfrm>
            <a:off x="5621565" y="2142865"/>
            <a:ext cx="180516" cy="281564"/>
          </a:xfrm>
          <a:custGeom>
            <a:avLst/>
            <a:gdLst>
              <a:gd name="connsiteX0" fmla="*/ 7007 w 261580"/>
              <a:gd name="connsiteY0" fmla="*/ 7007 h 298949"/>
              <a:gd name="connsiteX1" fmla="*/ 264664 w 261580"/>
              <a:gd name="connsiteY1" fmla="*/ 7007 h 298949"/>
              <a:gd name="connsiteX2" fmla="*/ 264664 w 261580"/>
              <a:gd name="connsiteY2" fmla="*/ 305769 h 298949"/>
              <a:gd name="connsiteX3" fmla="*/ 7007 w 26158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80" h="298949">
                <a:moveTo>
                  <a:pt x="7007" y="7007"/>
                </a:moveTo>
                <a:lnTo>
                  <a:pt x="264664" y="7007"/>
                </a:lnTo>
                <a:lnTo>
                  <a:pt x="26466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7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2A1004-E991-4607-8732-90D572EDF61C}"/>
              </a:ext>
            </a:extLst>
          </p:cNvPr>
          <p:cNvSpPr/>
          <p:nvPr/>
        </p:nvSpPr>
        <p:spPr>
          <a:xfrm>
            <a:off x="941671" y="3426424"/>
            <a:ext cx="580232" cy="281564"/>
          </a:xfrm>
          <a:custGeom>
            <a:avLst/>
            <a:gdLst>
              <a:gd name="connsiteX0" fmla="*/ 7007 w 840794"/>
              <a:gd name="connsiteY0" fmla="*/ 7007 h 298949"/>
              <a:gd name="connsiteX1" fmla="*/ 847988 w 840794"/>
              <a:gd name="connsiteY1" fmla="*/ 7007 h 298949"/>
              <a:gd name="connsiteX2" fmla="*/ 847988 w 840794"/>
              <a:gd name="connsiteY2" fmla="*/ 305769 h 298949"/>
              <a:gd name="connsiteX3" fmla="*/ 7007 w 84079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794" h="298949">
                <a:moveTo>
                  <a:pt x="7007" y="7007"/>
                </a:moveTo>
                <a:lnTo>
                  <a:pt x="847988" y="7007"/>
                </a:lnTo>
                <a:lnTo>
                  <a:pt x="84798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5D3EA1-A40A-4877-8BF7-4B6A74486402}"/>
              </a:ext>
            </a:extLst>
          </p:cNvPr>
          <p:cNvSpPr/>
          <p:nvPr/>
        </p:nvSpPr>
        <p:spPr>
          <a:xfrm>
            <a:off x="1522032" y="3426424"/>
            <a:ext cx="683385" cy="281564"/>
          </a:xfrm>
          <a:custGeom>
            <a:avLst/>
            <a:gdLst>
              <a:gd name="connsiteX0" fmla="*/ 7007 w 990268"/>
              <a:gd name="connsiteY0" fmla="*/ 7007 h 298949"/>
              <a:gd name="connsiteX1" fmla="*/ 992044 w 990268"/>
              <a:gd name="connsiteY1" fmla="*/ 7007 h 298949"/>
              <a:gd name="connsiteX2" fmla="*/ 992044 w 990268"/>
              <a:gd name="connsiteY2" fmla="*/ 305769 h 298949"/>
              <a:gd name="connsiteX3" fmla="*/ 7007 w 99026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268" h="298949">
                <a:moveTo>
                  <a:pt x="7007" y="7007"/>
                </a:moveTo>
                <a:lnTo>
                  <a:pt x="992044" y="7007"/>
                </a:lnTo>
                <a:lnTo>
                  <a:pt x="99204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27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19C764-7DED-45F5-A9A2-112848419B13}"/>
              </a:ext>
            </a:extLst>
          </p:cNvPr>
          <p:cNvSpPr/>
          <p:nvPr/>
        </p:nvSpPr>
        <p:spPr>
          <a:xfrm>
            <a:off x="2201806" y="3426424"/>
            <a:ext cx="399716" cy="281564"/>
          </a:xfrm>
          <a:custGeom>
            <a:avLst/>
            <a:gdLst>
              <a:gd name="connsiteX0" fmla="*/ 7007 w 579213"/>
              <a:gd name="connsiteY0" fmla="*/ 7007 h 298949"/>
              <a:gd name="connsiteX1" fmla="*/ 590518 w 579213"/>
              <a:gd name="connsiteY1" fmla="*/ 7007 h 298949"/>
              <a:gd name="connsiteX2" fmla="*/ 590518 w 579213"/>
              <a:gd name="connsiteY2" fmla="*/ 305769 h 298949"/>
              <a:gd name="connsiteX3" fmla="*/ 7007 w 57921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213" h="298949">
                <a:moveTo>
                  <a:pt x="7007" y="7007"/>
                </a:moveTo>
                <a:lnTo>
                  <a:pt x="590518" y="7007"/>
                </a:lnTo>
                <a:lnTo>
                  <a:pt x="59051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16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42CB97-FC1A-4386-B212-ED7789ADDD0F}"/>
              </a:ext>
            </a:extLst>
          </p:cNvPr>
          <p:cNvSpPr/>
          <p:nvPr/>
        </p:nvSpPr>
        <p:spPr>
          <a:xfrm>
            <a:off x="2604487" y="3426424"/>
            <a:ext cx="3197723" cy="281564"/>
          </a:xfrm>
          <a:custGeom>
            <a:avLst/>
            <a:gdLst>
              <a:gd name="connsiteX0" fmla="*/ 7007 w 4633710"/>
              <a:gd name="connsiteY0" fmla="*/ 7007 h 298949"/>
              <a:gd name="connsiteX1" fmla="*/ 4636607 w 4633710"/>
              <a:gd name="connsiteY1" fmla="*/ 7007 h 298949"/>
              <a:gd name="connsiteX2" fmla="*/ 4636607 w 4633710"/>
              <a:gd name="connsiteY2" fmla="*/ 305769 h 298949"/>
              <a:gd name="connsiteX3" fmla="*/ 7007 w 463371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710" h="298949">
                <a:moveTo>
                  <a:pt x="7007" y="7007"/>
                </a:moveTo>
                <a:lnTo>
                  <a:pt x="4636607" y="7007"/>
                </a:lnTo>
                <a:lnTo>
                  <a:pt x="4636607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127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42EE28-6877-4832-B34D-FC728D300EE7}"/>
              </a:ext>
            </a:extLst>
          </p:cNvPr>
          <p:cNvSpPr/>
          <p:nvPr/>
        </p:nvSpPr>
        <p:spPr>
          <a:xfrm>
            <a:off x="941671" y="2788091"/>
            <a:ext cx="760749" cy="281564"/>
          </a:xfrm>
          <a:custGeom>
            <a:avLst/>
            <a:gdLst>
              <a:gd name="connsiteX0" fmla="*/ 7007 w 1102374"/>
              <a:gd name="connsiteY0" fmla="*/ 7007 h 298949"/>
              <a:gd name="connsiteX1" fmla="*/ 1098171 w 1102374"/>
              <a:gd name="connsiteY1" fmla="*/ 7007 h 298949"/>
              <a:gd name="connsiteX2" fmla="*/ 1098171 w 1102374"/>
              <a:gd name="connsiteY2" fmla="*/ 305769 h 298949"/>
              <a:gd name="connsiteX3" fmla="*/ 7007 w 11023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374" h="298949">
                <a:moveTo>
                  <a:pt x="7007" y="7007"/>
                </a:moveTo>
                <a:lnTo>
                  <a:pt x="1098171" y="7007"/>
                </a:lnTo>
                <a:lnTo>
                  <a:pt x="109817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31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F0EF37-7DC1-4890-8598-0E3A0218E0F9}"/>
              </a:ext>
            </a:extLst>
          </p:cNvPr>
          <p:cNvSpPr/>
          <p:nvPr/>
        </p:nvSpPr>
        <p:spPr>
          <a:xfrm>
            <a:off x="1694555" y="2788091"/>
            <a:ext cx="335245" cy="281564"/>
          </a:xfrm>
          <a:custGeom>
            <a:avLst/>
            <a:gdLst>
              <a:gd name="connsiteX0" fmla="*/ 7007 w 485792"/>
              <a:gd name="connsiteY0" fmla="*/ 7007 h 298949"/>
              <a:gd name="connsiteX1" fmla="*/ 484391 w 485792"/>
              <a:gd name="connsiteY1" fmla="*/ 7007 h 298949"/>
              <a:gd name="connsiteX2" fmla="*/ 484391 w 485792"/>
              <a:gd name="connsiteY2" fmla="*/ 305769 h 298949"/>
              <a:gd name="connsiteX3" fmla="*/ 7007 w 48579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92" h="298949">
                <a:moveTo>
                  <a:pt x="7007" y="7007"/>
                </a:moveTo>
                <a:lnTo>
                  <a:pt x="484391" y="7007"/>
                </a:lnTo>
                <a:lnTo>
                  <a:pt x="48439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044587F-D6A0-4442-8D2E-4E4CF1F53083}"/>
              </a:ext>
            </a:extLst>
          </p:cNvPr>
          <p:cNvSpPr/>
          <p:nvPr/>
        </p:nvSpPr>
        <p:spPr>
          <a:xfrm>
            <a:off x="2023998" y="2788091"/>
            <a:ext cx="502868" cy="281564"/>
          </a:xfrm>
          <a:custGeom>
            <a:avLst/>
            <a:gdLst>
              <a:gd name="connsiteX0" fmla="*/ 7007 w 728688"/>
              <a:gd name="connsiteY0" fmla="*/ 7007 h 298949"/>
              <a:gd name="connsiteX1" fmla="*/ 734387 w 728688"/>
              <a:gd name="connsiteY1" fmla="*/ 7007 h 298949"/>
              <a:gd name="connsiteX2" fmla="*/ 734387 w 728688"/>
              <a:gd name="connsiteY2" fmla="*/ 305769 h 298949"/>
              <a:gd name="connsiteX3" fmla="*/ 7006 w 72868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88" h="298949">
                <a:moveTo>
                  <a:pt x="7007" y="7007"/>
                </a:moveTo>
                <a:lnTo>
                  <a:pt x="734387" y="7007"/>
                </a:lnTo>
                <a:lnTo>
                  <a:pt x="734387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20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3D41D9F-F096-4530-AAA9-AF4ECF8F0F16}"/>
              </a:ext>
            </a:extLst>
          </p:cNvPr>
          <p:cNvSpPr/>
          <p:nvPr/>
        </p:nvSpPr>
        <p:spPr>
          <a:xfrm>
            <a:off x="2525962" y="2788091"/>
            <a:ext cx="3275087" cy="281564"/>
          </a:xfrm>
          <a:custGeom>
            <a:avLst/>
            <a:gdLst>
              <a:gd name="connsiteX0" fmla="*/ 7007 w 4745816"/>
              <a:gd name="connsiteY0" fmla="*/ 7007 h 298949"/>
              <a:gd name="connsiteX1" fmla="*/ 4750394 w 4745816"/>
              <a:gd name="connsiteY1" fmla="*/ 7007 h 298949"/>
              <a:gd name="connsiteX2" fmla="*/ 4750394 w 4745816"/>
              <a:gd name="connsiteY2" fmla="*/ 305769 h 298949"/>
              <a:gd name="connsiteX3" fmla="*/ 7007 w 474581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816" h="298949">
                <a:moveTo>
                  <a:pt x="7007" y="7007"/>
                </a:moveTo>
                <a:lnTo>
                  <a:pt x="4750394" y="7007"/>
                </a:lnTo>
                <a:lnTo>
                  <a:pt x="475039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130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C375A6-AA5E-4D96-BF03-34E922387395}"/>
              </a:ext>
            </a:extLst>
          </p:cNvPr>
          <p:cNvSpPr/>
          <p:nvPr/>
        </p:nvSpPr>
        <p:spPr>
          <a:xfrm>
            <a:off x="941671" y="4717053"/>
            <a:ext cx="902583" cy="281564"/>
          </a:xfrm>
          <a:custGeom>
            <a:avLst/>
            <a:gdLst>
              <a:gd name="connsiteX0" fmla="*/ 7007 w 1307902"/>
              <a:gd name="connsiteY0" fmla="*/ 7007 h 298949"/>
              <a:gd name="connsiteX1" fmla="*/ 1317898 w 1307902"/>
              <a:gd name="connsiteY1" fmla="*/ 7007 h 298949"/>
              <a:gd name="connsiteX2" fmla="*/ 1317898 w 1307902"/>
              <a:gd name="connsiteY2" fmla="*/ 305769 h 298949"/>
              <a:gd name="connsiteX3" fmla="*/ 7007 w 130790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902" h="298949">
                <a:moveTo>
                  <a:pt x="7007" y="7007"/>
                </a:moveTo>
                <a:lnTo>
                  <a:pt x="1317898" y="7007"/>
                </a:lnTo>
                <a:lnTo>
                  <a:pt x="131789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37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AEE967-65FE-4FBD-99C4-7722E22CA300}"/>
              </a:ext>
            </a:extLst>
          </p:cNvPr>
          <p:cNvSpPr/>
          <p:nvPr/>
        </p:nvSpPr>
        <p:spPr>
          <a:xfrm>
            <a:off x="1846188" y="4717053"/>
            <a:ext cx="309458" cy="281564"/>
          </a:xfrm>
          <a:custGeom>
            <a:avLst/>
            <a:gdLst>
              <a:gd name="connsiteX0" fmla="*/ 7007 w 448423"/>
              <a:gd name="connsiteY0" fmla="*/ 7007 h 298949"/>
              <a:gd name="connsiteX1" fmla="*/ 446462 w 448423"/>
              <a:gd name="connsiteY1" fmla="*/ 7007 h 298949"/>
              <a:gd name="connsiteX2" fmla="*/ 446462 w 448423"/>
              <a:gd name="connsiteY2" fmla="*/ 305769 h 298949"/>
              <a:gd name="connsiteX3" fmla="*/ 7007 w 44842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23" h="298949">
                <a:moveTo>
                  <a:pt x="7007" y="7007"/>
                </a:moveTo>
                <a:lnTo>
                  <a:pt x="446462" y="7007"/>
                </a:lnTo>
                <a:lnTo>
                  <a:pt x="446462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lIns="0" tIns="0" rIns="0" bIns="0" rtlCol="0" anchor="ctr"/>
          <a:lstStyle/>
          <a:p>
            <a:pPr algn="ctr"/>
            <a:r>
              <a:rPr lang="en-GB" sz="1000" b="1" dirty="0"/>
              <a:t>12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CBA05D-4C71-4AE5-9862-DE930C361C0A}"/>
              </a:ext>
            </a:extLst>
          </p:cNvPr>
          <p:cNvSpPr/>
          <p:nvPr/>
        </p:nvSpPr>
        <p:spPr>
          <a:xfrm>
            <a:off x="2149585" y="4717053"/>
            <a:ext cx="606020" cy="281564"/>
          </a:xfrm>
          <a:custGeom>
            <a:avLst/>
            <a:gdLst>
              <a:gd name="connsiteX0" fmla="*/ 7007 w 878162"/>
              <a:gd name="connsiteY0" fmla="*/ 7007 h 298949"/>
              <a:gd name="connsiteX1" fmla="*/ 885917 w 878162"/>
              <a:gd name="connsiteY1" fmla="*/ 7007 h 298949"/>
              <a:gd name="connsiteX2" fmla="*/ 885917 w 878162"/>
              <a:gd name="connsiteY2" fmla="*/ 305769 h 298949"/>
              <a:gd name="connsiteX3" fmla="*/ 7007 w 87816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62" h="298949">
                <a:moveTo>
                  <a:pt x="7007" y="7007"/>
                </a:moveTo>
                <a:lnTo>
                  <a:pt x="885917" y="7007"/>
                </a:lnTo>
                <a:lnTo>
                  <a:pt x="885917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24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D512ED8-5FC5-4B37-90DE-40B3B3339BE7}"/>
              </a:ext>
            </a:extLst>
          </p:cNvPr>
          <p:cNvSpPr/>
          <p:nvPr/>
        </p:nvSpPr>
        <p:spPr>
          <a:xfrm>
            <a:off x="2756121" y="4717053"/>
            <a:ext cx="3042994" cy="281564"/>
          </a:xfrm>
          <a:custGeom>
            <a:avLst/>
            <a:gdLst>
              <a:gd name="connsiteX0" fmla="*/ 7007 w 4409498"/>
              <a:gd name="connsiteY0" fmla="*/ 7007 h 298949"/>
              <a:gd name="connsiteX1" fmla="*/ 4416879 w 4409498"/>
              <a:gd name="connsiteY1" fmla="*/ 7007 h 298949"/>
              <a:gd name="connsiteX2" fmla="*/ 4416879 w 4409498"/>
              <a:gd name="connsiteY2" fmla="*/ 305769 h 298949"/>
              <a:gd name="connsiteX3" fmla="*/ 7006 w 440949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9498" h="298949">
                <a:moveTo>
                  <a:pt x="7007" y="7007"/>
                </a:moveTo>
                <a:lnTo>
                  <a:pt x="4416879" y="7007"/>
                </a:lnTo>
                <a:lnTo>
                  <a:pt x="4416879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121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3FCA7AD-B26B-4A72-90E5-564A1A8F7407}"/>
              </a:ext>
            </a:extLst>
          </p:cNvPr>
          <p:cNvSpPr/>
          <p:nvPr/>
        </p:nvSpPr>
        <p:spPr>
          <a:xfrm>
            <a:off x="941671" y="4073763"/>
            <a:ext cx="954159" cy="281564"/>
          </a:xfrm>
          <a:custGeom>
            <a:avLst/>
            <a:gdLst>
              <a:gd name="connsiteX0" fmla="*/ 7007 w 1382639"/>
              <a:gd name="connsiteY0" fmla="*/ 7007 h 298949"/>
              <a:gd name="connsiteX1" fmla="*/ 1393570 w 1382639"/>
              <a:gd name="connsiteY1" fmla="*/ 7007 h 298949"/>
              <a:gd name="connsiteX2" fmla="*/ 1393570 w 1382639"/>
              <a:gd name="connsiteY2" fmla="*/ 305769 h 298949"/>
              <a:gd name="connsiteX3" fmla="*/ 7007 w 1382639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639" h="298949">
                <a:moveTo>
                  <a:pt x="7007" y="7007"/>
                </a:moveTo>
                <a:lnTo>
                  <a:pt x="1393570" y="7007"/>
                </a:lnTo>
                <a:lnTo>
                  <a:pt x="1393570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38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BC8C25D3-8503-4C06-A70A-B6A96B3FB080}"/>
              </a:ext>
            </a:extLst>
          </p:cNvPr>
          <p:cNvSpPr/>
          <p:nvPr/>
        </p:nvSpPr>
        <p:spPr>
          <a:xfrm>
            <a:off x="1898539" y="4073763"/>
            <a:ext cx="554444" cy="281564"/>
          </a:xfrm>
          <a:custGeom>
            <a:avLst/>
            <a:gdLst>
              <a:gd name="connsiteX0" fmla="*/ 7007 w 803425"/>
              <a:gd name="connsiteY0" fmla="*/ 7007 h 298949"/>
              <a:gd name="connsiteX1" fmla="*/ 810246 w 803425"/>
              <a:gd name="connsiteY1" fmla="*/ 7007 h 298949"/>
              <a:gd name="connsiteX2" fmla="*/ 810246 w 803425"/>
              <a:gd name="connsiteY2" fmla="*/ 305769 h 298949"/>
              <a:gd name="connsiteX3" fmla="*/ 7007 w 803425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425" h="298949">
                <a:moveTo>
                  <a:pt x="7007" y="7007"/>
                </a:moveTo>
                <a:lnTo>
                  <a:pt x="810246" y="7007"/>
                </a:lnTo>
                <a:lnTo>
                  <a:pt x="810246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23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8F89559-68E7-4A16-9E94-B968414EF486}"/>
              </a:ext>
            </a:extLst>
          </p:cNvPr>
          <p:cNvSpPr/>
          <p:nvPr/>
        </p:nvSpPr>
        <p:spPr>
          <a:xfrm>
            <a:off x="2452853" y="4073763"/>
            <a:ext cx="3352452" cy="281564"/>
          </a:xfrm>
          <a:custGeom>
            <a:avLst/>
            <a:gdLst>
              <a:gd name="connsiteX0" fmla="*/ 7007 w 4857922"/>
              <a:gd name="connsiteY0" fmla="*/ 7007 h 298949"/>
              <a:gd name="connsiteX1" fmla="*/ 4856334 w 4857922"/>
              <a:gd name="connsiteY1" fmla="*/ 7007 h 298949"/>
              <a:gd name="connsiteX2" fmla="*/ 4856334 w 4857922"/>
              <a:gd name="connsiteY2" fmla="*/ 305769 h 298949"/>
              <a:gd name="connsiteX3" fmla="*/ 7007 w 485792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922" h="298949">
                <a:moveTo>
                  <a:pt x="7007" y="7007"/>
                </a:moveTo>
                <a:lnTo>
                  <a:pt x="4856334" y="7007"/>
                </a:lnTo>
                <a:lnTo>
                  <a:pt x="485633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5AF311-2EF2-405C-8081-67B113A18601}"/>
              </a:ext>
            </a:extLst>
          </p:cNvPr>
          <p:cNvGrpSpPr/>
          <p:nvPr/>
        </p:nvGrpSpPr>
        <p:grpSpPr>
          <a:xfrm>
            <a:off x="609600" y="4073763"/>
            <a:ext cx="281564" cy="281564"/>
            <a:chOff x="609600" y="2950721"/>
            <a:chExt cx="281564" cy="281564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EDADA09-2D0F-4A1B-9616-05AF5C9ABB1C}"/>
                </a:ext>
              </a:extLst>
            </p:cNvPr>
            <p:cNvSpPr/>
            <p:nvPr/>
          </p:nvSpPr>
          <p:spPr>
            <a:xfrm>
              <a:off x="609600" y="295072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9F7B56A-6DBA-4733-A891-5F164A2D7829}"/>
                </a:ext>
              </a:extLst>
            </p:cNvPr>
            <p:cNvSpPr/>
            <p:nvPr/>
          </p:nvSpPr>
          <p:spPr>
            <a:xfrm>
              <a:off x="779419" y="3007385"/>
              <a:ext cx="52793" cy="52793"/>
            </a:xfrm>
            <a:custGeom>
              <a:avLst/>
              <a:gdLst>
                <a:gd name="connsiteX0" fmla="*/ 51475 w 56052"/>
                <a:gd name="connsiteY0" fmla="*/ 29241 h 56052"/>
                <a:gd name="connsiteX1" fmla="*/ 29241 w 56052"/>
                <a:gd name="connsiteY1" fmla="*/ 51475 h 56052"/>
                <a:gd name="connsiteX2" fmla="*/ 7007 w 56052"/>
                <a:gd name="connsiteY2" fmla="*/ 29241 h 56052"/>
                <a:gd name="connsiteX3" fmla="*/ 29241 w 56052"/>
                <a:gd name="connsiteY3" fmla="*/ 7007 h 56052"/>
                <a:gd name="connsiteX4" fmla="*/ 51475 w 56052"/>
                <a:gd name="connsiteY4" fmla="*/ 2924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1475" y="29241"/>
                  </a:moveTo>
                  <a:cubicBezTo>
                    <a:pt x="51475" y="41521"/>
                    <a:pt x="41521" y="51475"/>
                    <a:pt x="29241" y="51475"/>
                  </a:cubicBezTo>
                  <a:cubicBezTo>
                    <a:pt x="16961" y="51475"/>
                    <a:pt x="7007" y="41521"/>
                    <a:pt x="7007" y="29241"/>
                  </a:cubicBezTo>
                  <a:cubicBezTo>
                    <a:pt x="7007" y="16961"/>
                    <a:pt x="16961" y="7007"/>
                    <a:pt x="29241" y="7007"/>
                  </a:cubicBezTo>
                  <a:cubicBezTo>
                    <a:pt x="41521" y="7007"/>
                    <a:pt x="51475" y="16961"/>
                    <a:pt x="51475" y="2924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E50BFFA-81B5-4FBD-92C6-527BF6519E10}"/>
                </a:ext>
              </a:extLst>
            </p:cNvPr>
            <p:cNvSpPr/>
            <p:nvPr/>
          </p:nvSpPr>
          <p:spPr>
            <a:xfrm>
              <a:off x="767980" y="3110684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0444 h 74737"/>
                <a:gd name="connsiteX2" fmla="*/ 27559 w 37368"/>
                <a:gd name="connsiteY2" fmla="*/ 75204 h 74737"/>
                <a:gd name="connsiteX3" fmla="*/ 41386 w 37368"/>
                <a:gd name="connsiteY3" fmla="*/ 60257 h 74737"/>
                <a:gd name="connsiteX4" fmla="*/ 41386 w 37368"/>
                <a:gd name="connsiteY4" fmla="*/ 36715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0444"/>
                  </a:lnTo>
                  <a:cubicBezTo>
                    <a:pt x="13172" y="68665"/>
                    <a:pt x="20086" y="75204"/>
                    <a:pt x="27559" y="75204"/>
                  </a:cubicBezTo>
                  <a:cubicBezTo>
                    <a:pt x="35220" y="75204"/>
                    <a:pt x="41386" y="68478"/>
                    <a:pt x="41386" y="60257"/>
                  </a:cubicBezTo>
                  <a:lnTo>
                    <a:pt x="41386" y="3671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4FE2E19-FC80-4967-A418-D5C2B699A2CA}"/>
                </a:ext>
              </a:extLst>
            </p:cNvPr>
            <p:cNvSpPr/>
            <p:nvPr/>
          </p:nvSpPr>
          <p:spPr>
            <a:xfrm>
              <a:off x="749967" y="3049092"/>
              <a:ext cx="105587" cy="70391"/>
            </a:xfrm>
            <a:custGeom>
              <a:avLst/>
              <a:gdLst>
                <a:gd name="connsiteX0" fmla="*/ 36408 w 112105"/>
                <a:gd name="connsiteY0" fmla="*/ 52596 h 74737"/>
                <a:gd name="connsiteX1" fmla="*/ 26879 w 112105"/>
                <a:gd name="connsiteY1" fmla="*/ 70907 h 74737"/>
                <a:gd name="connsiteX2" fmla="*/ 13240 w 112105"/>
                <a:gd name="connsiteY2" fmla="*/ 76512 h 74737"/>
                <a:gd name="connsiteX3" fmla="*/ 7634 w 112105"/>
                <a:gd name="connsiteY3" fmla="*/ 62125 h 74737"/>
                <a:gd name="connsiteX4" fmla="*/ 21648 w 112105"/>
                <a:gd name="connsiteY4" fmla="*/ 26065 h 74737"/>
                <a:gd name="connsiteX5" fmla="*/ 24450 w 112105"/>
                <a:gd name="connsiteY5" fmla="*/ 19338 h 74737"/>
                <a:gd name="connsiteX6" fmla="*/ 47432 w 112105"/>
                <a:gd name="connsiteY6" fmla="*/ 7007 h 74737"/>
                <a:gd name="connsiteX7" fmla="*/ 73403 w 112105"/>
                <a:gd name="connsiteY7" fmla="*/ 7007 h 74737"/>
                <a:gd name="connsiteX8" fmla="*/ 95824 w 112105"/>
                <a:gd name="connsiteY8" fmla="*/ 18591 h 74737"/>
                <a:gd name="connsiteX9" fmla="*/ 99188 w 112105"/>
                <a:gd name="connsiteY9" fmla="*/ 26065 h 74737"/>
                <a:gd name="connsiteX10" fmla="*/ 113201 w 112105"/>
                <a:gd name="connsiteY10" fmla="*/ 62125 h 74737"/>
                <a:gd name="connsiteX11" fmla="*/ 107595 w 112105"/>
                <a:gd name="connsiteY11" fmla="*/ 76512 h 74737"/>
                <a:gd name="connsiteX12" fmla="*/ 93956 w 112105"/>
                <a:gd name="connsiteY12" fmla="*/ 70907 h 74737"/>
                <a:gd name="connsiteX13" fmla="*/ 84053 w 112105"/>
                <a:gd name="connsiteY13" fmla="*/ 52596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5" h="74737">
                  <a:moveTo>
                    <a:pt x="36408" y="52596"/>
                  </a:moveTo>
                  <a:lnTo>
                    <a:pt x="26879" y="70907"/>
                  </a:lnTo>
                  <a:cubicBezTo>
                    <a:pt x="24450" y="76325"/>
                    <a:pt x="18284" y="78941"/>
                    <a:pt x="13240" y="76512"/>
                  </a:cubicBezTo>
                  <a:cubicBezTo>
                    <a:pt x="8195" y="74270"/>
                    <a:pt x="5766" y="67731"/>
                    <a:pt x="7634" y="62125"/>
                  </a:cubicBezTo>
                  <a:lnTo>
                    <a:pt x="21648" y="26065"/>
                  </a:lnTo>
                  <a:lnTo>
                    <a:pt x="24450" y="19338"/>
                  </a:lnTo>
                  <a:cubicBezTo>
                    <a:pt x="29121" y="11865"/>
                    <a:pt x="37529" y="7007"/>
                    <a:pt x="47432" y="7007"/>
                  </a:cubicBezTo>
                  <a:lnTo>
                    <a:pt x="73403" y="7007"/>
                  </a:lnTo>
                  <a:cubicBezTo>
                    <a:pt x="82932" y="7007"/>
                    <a:pt x="91153" y="11491"/>
                    <a:pt x="95824" y="18591"/>
                  </a:cubicBezTo>
                  <a:cubicBezTo>
                    <a:pt x="95824" y="18591"/>
                    <a:pt x="98440" y="23636"/>
                    <a:pt x="99188" y="26065"/>
                  </a:cubicBezTo>
                  <a:lnTo>
                    <a:pt x="113201" y="62125"/>
                  </a:lnTo>
                  <a:cubicBezTo>
                    <a:pt x="115069" y="67731"/>
                    <a:pt x="112640" y="74270"/>
                    <a:pt x="107595" y="76512"/>
                  </a:cubicBezTo>
                  <a:cubicBezTo>
                    <a:pt x="102551" y="78754"/>
                    <a:pt x="96385" y="76325"/>
                    <a:pt x="93956" y="70907"/>
                  </a:cubicBezTo>
                  <a:lnTo>
                    <a:pt x="84053" y="5259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D79736D-F563-4A2B-92C7-6BD7195C1920}"/>
                </a:ext>
              </a:extLst>
            </p:cNvPr>
            <p:cNvSpPr/>
            <p:nvPr/>
          </p:nvSpPr>
          <p:spPr>
            <a:xfrm>
              <a:off x="800360" y="3109628"/>
              <a:ext cx="35196" cy="70391"/>
            </a:xfrm>
            <a:custGeom>
              <a:avLst/>
              <a:gdLst>
                <a:gd name="connsiteX0" fmla="*/ 7007 w 37368"/>
                <a:gd name="connsiteY0" fmla="*/ 38023 h 74737"/>
                <a:gd name="connsiteX1" fmla="*/ 7007 w 37368"/>
                <a:gd name="connsiteY1" fmla="*/ 61565 h 74737"/>
                <a:gd name="connsiteX2" fmla="*/ 20833 w 37368"/>
                <a:gd name="connsiteY2" fmla="*/ 76512 h 74737"/>
                <a:gd name="connsiteX3" fmla="*/ 35967 w 37368"/>
                <a:gd name="connsiteY3" fmla="*/ 61752 h 74737"/>
                <a:gd name="connsiteX4" fmla="*/ 40825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38023"/>
                  </a:moveTo>
                  <a:lnTo>
                    <a:pt x="7007" y="61565"/>
                  </a:lnTo>
                  <a:cubicBezTo>
                    <a:pt x="7007" y="69786"/>
                    <a:pt x="13172" y="76512"/>
                    <a:pt x="20833" y="76512"/>
                  </a:cubicBezTo>
                  <a:cubicBezTo>
                    <a:pt x="28494" y="76512"/>
                    <a:pt x="35220" y="69786"/>
                    <a:pt x="35967" y="61752"/>
                  </a:cubicBezTo>
                  <a:lnTo>
                    <a:pt x="40825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CB8D6DB-A94C-4DAB-8460-0C9783EDDF82}"/>
                </a:ext>
              </a:extLst>
            </p:cNvPr>
            <p:cNvSpPr/>
            <p:nvPr/>
          </p:nvSpPr>
          <p:spPr>
            <a:xfrm>
              <a:off x="667321" y="3009673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D97B1E-ADD4-4FEC-BDFD-1EB70E0B5A92}"/>
                </a:ext>
              </a:extLst>
            </p:cNvPr>
            <p:cNvSpPr/>
            <p:nvPr/>
          </p:nvSpPr>
          <p:spPr>
            <a:xfrm>
              <a:off x="662746" y="3106813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9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31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9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31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E18562-B23B-46F6-BCFE-5E5795E50F9B}"/>
                </a:ext>
              </a:extLst>
            </p:cNvPr>
            <p:cNvSpPr/>
            <p:nvPr/>
          </p:nvSpPr>
          <p:spPr>
            <a:xfrm>
              <a:off x="649614" y="3053667"/>
              <a:ext cx="87989" cy="52793"/>
            </a:xfrm>
            <a:custGeom>
              <a:avLst/>
              <a:gdLst>
                <a:gd name="connsiteX0" fmla="*/ 31598 w 93421"/>
                <a:gd name="connsiteY0" fmla="*/ 41386 h 56052"/>
                <a:gd name="connsiteX1" fmla="*/ 22630 w 93421"/>
                <a:gd name="connsiteY1" fmla="*/ 61004 h 56052"/>
                <a:gd name="connsiteX2" fmla="*/ 11980 w 93421"/>
                <a:gd name="connsiteY2" fmla="*/ 65488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2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8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386"/>
                  </a:moveTo>
                  <a:lnTo>
                    <a:pt x="22630" y="61004"/>
                  </a:lnTo>
                  <a:cubicBezTo>
                    <a:pt x="20762" y="65302"/>
                    <a:pt x="15904" y="67357"/>
                    <a:pt x="11980" y="65488"/>
                  </a:cubicBezTo>
                  <a:cubicBezTo>
                    <a:pt x="8056" y="63620"/>
                    <a:pt x="6001" y="58575"/>
                    <a:pt x="7496" y="54091"/>
                  </a:cubicBezTo>
                  <a:lnTo>
                    <a:pt x="18519" y="22141"/>
                  </a:lnTo>
                  <a:lnTo>
                    <a:pt x="20762" y="16722"/>
                  </a:lnTo>
                  <a:cubicBezTo>
                    <a:pt x="24498" y="10743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8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907D87E-9B9F-402C-A967-A5A47A6D33B2}"/>
                </a:ext>
              </a:extLst>
            </p:cNvPr>
            <p:cNvSpPr/>
            <p:nvPr/>
          </p:nvSpPr>
          <p:spPr>
            <a:xfrm>
              <a:off x="689318" y="3106285"/>
              <a:ext cx="35196" cy="70391"/>
            </a:xfrm>
            <a:custGeom>
              <a:avLst/>
              <a:gdLst>
                <a:gd name="connsiteX0" fmla="*/ 7007 w 37368"/>
                <a:gd name="connsiteY0" fmla="*/ 25878 h 74737"/>
                <a:gd name="connsiteX1" fmla="*/ 7007 w 37368"/>
                <a:gd name="connsiteY1" fmla="*/ 66049 h 74737"/>
                <a:gd name="connsiteX2" fmla="*/ 17844 w 37368"/>
                <a:gd name="connsiteY2" fmla="*/ 77820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878"/>
                  </a:moveTo>
                  <a:lnTo>
                    <a:pt x="7007" y="66049"/>
                  </a:lnTo>
                  <a:cubicBezTo>
                    <a:pt x="7007" y="72402"/>
                    <a:pt x="11865" y="77820"/>
                    <a:pt x="17844" y="77820"/>
                  </a:cubicBezTo>
                  <a:cubicBezTo>
                    <a:pt x="23822" y="77820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690B03F-2515-48B0-A074-9118BCDE3512}"/>
                </a:ext>
              </a:extLst>
            </p:cNvPr>
            <p:cNvSpPr/>
            <p:nvPr/>
          </p:nvSpPr>
          <p:spPr>
            <a:xfrm>
              <a:off x="609600" y="2982924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BE3A581-9DDC-45D6-939D-4E747D474C91}"/>
                </a:ext>
              </a:extLst>
            </p:cNvPr>
            <p:cNvSpPr/>
            <p:nvPr/>
          </p:nvSpPr>
          <p:spPr>
            <a:xfrm>
              <a:off x="609600" y="3199553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905F9ADE-B531-4397-8288-EE1C899B1B85}"/>
              </a:ext>
            </a:extLst>
          </p:cNvPr>
          <p:cNvSpPr/>
          <p:nvPr/>
        </p:nvSpPr>
        <p:spPr>
          <a:xfrm>
            <a:off x="5914532" y="5642390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107703-53B5-4DFC-9916-95D4087BDCFC}"/>
              </a:ext>
            </a:extLst>
          </p:cNvPr>
          <p:cNvSpPr txBox="1"/>
          <p:nvPr/>
        </p:nvSpPr>
        <p:spPr>
          <a:xfrm>
            <a:off x="6190984" y="5645996"/>
            <a:ext cx="305418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No progress or worsening</a:t>
            </a:r>
            <a:endParaRPr lang="en-GB" sz="12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5A19F40-DA5D-4720-80E8-9A88EDEA7274}"/>
              </a:ext>
            </a:extLst>
          </p:cNvPr>
          <p:cNvSpPr/>
          <p:nvPr/>
        </p:nvSpPr>
        <p:spPr>
          <a:xfrm>
            <a:off x="8629898" y="5642101"/>
            <a:ext cx="185738" cy="18573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082291C-30C5-4234-B04D-F32723F9F56F}"/>
              </a:ext>
            </a:extLst>
          </p:cNvPr>
          <p:cNvSpPr txBox="1"/>
          <p:nvPr/>
        </p:nvSpPr>
        <p:spPr>
          <a:xfrm>
            <a:off x="8906351" y="5646228"/>
            <a:ext cx="895828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No data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BD2DFE3-20CE-4360-940D-C7DDFC00F088}"/>
              </a:ext>
            </a:extLst>
          </p:cNvPr>
          <p:cNvSpPr/>
          <p:nvPr/>
        </p:nvSpPr>
        <p:spPr>
          <a:xfrm>
            <a:off x="4025024" y="5643930"/>
            <a:ext cx="185738" cy="18573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D4C6C-7A29-4900-BD67-24C1058B699F}"/>
              </a:ext>
            </a:extLst>
          </p:cNvPr>
          <p:cNvSpPr txBox="1"/>
          <p:nvPr/>
        </p:nvSpPr>
        <p:spPr>
          <a:xfrm>
            <a:off x="4301476" y="564446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Some progress</a:t>
            </a:r>
            <a:endParaRPr lang="en-GB" sz="1200" b="1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3005555-7C7B-47AC-A957-31427EFD9E61}"/>
              </a:ext>
            </a:extLst>
          </p:cNvPr>
          <p:cNvSpPr/>
          <p:nvPr/>
        </p:nvSpPr>
        <p:spPr>
          <a:xfrm>
            <a:off x="2491423" y="5633257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0E5E935-BD68-4CD4-A0ED-41B6ADECD818}"/>
              </a:ext>
            </a:extLst>
          </p:cNvPr>
          <p:cNvSpPr txBox="1"/>
          <p:nvPr/>
        </p:nvSpPr>
        <p:spPr>
          <a:xfrm>
            <a:off x="2767875" y="564446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On course</a:t>
            </a:r>
            <a:endParaRPr lang="en-GB" sz="12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C336F3B-86A8-4D13-BA23-CC59EFF73793}"/>
              </a:ext>
            </a:extLst>
          </p:cNvPr>
          <p:cNvSpPr txBox="1"/>
          <p:nvPr/>
        </p:nvSpPr>
        <p:spPr>
          <a:xfrm>
            <a:off x="531310" y="1328498"/>
            <a:ext cx="4490062" cy="318924"/>
          </a:xfrm>
          <a:prstGeom prst="rect">
            <a:avLst/>
          </a:prstGeom>
          <a:noFill/>
        </p:spPr>
        <p:txBody>
          <a:bodyPr wrap="none" lIns="72000" tIns="36000" rIns="36000" bIns="36000" rtlCol="0" anchor="t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Maternal, infant and young child nutrition targets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BAC348F-3B27-47F0-ABD0-189D55BDE8D7}"/>
              </a:ext>
            </a:extLst>
          </p:cNvPr>
          <p:cNvSpPr txBox="1"/>
          <p:nvPr/>
        </p:nvSpPr>
        <p:spPr>
          <a:xfrm>
            <a:off x="609600" y="1905922"/>
            <a:ext cx="557845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Anaemia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ADFD73-9883-468D-A12B-3020F991ACB6}"/>
              </a:ext>
            </a:extLst>
          </p:cNvPr>
          <p:cNvSpPr txBox="1"/>
          <p:nvPr/>
        </p:nvSpPr>
        <p:spPr>
          <a:xfrm>
            <a:off x="609600" y="2559160"/>
            <a:ext cx="149079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Exclusive breastfeeding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4A04A3-D108-4533-BE1A-73EC4C6B89FE}"/>
              </a:ext>
            </a:extLst>
          </p:cNvPr>
          <p:cNvSpPr txBox="1"/>
          <p:nvPr/>
        </p:nvSpPr>
        <p:spPr>
          <a:xfrm>
            <a:off x="609600" y="3194618"/>
            <a:ext cx="117019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stunting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573606-9910-47AC-B7C6-5155452AAA88}"/>
              </a:ext>
            </a:extLst>
          </p:cNvPr>
          <p:cNvSpPr txBox="1"/>
          <p:nvPr/>
        </p:nvSpPr>
        <p:spPr>
          <a:xfrm>
            <a:off x="609600" y="3842776"/>
            <a:ext cx="135934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overweight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18F691-7856-4453-BFD9-F16ED8B8F599}"/>
              </a:ext>
            </a:extLst>
          </p:cNvPr>
          <p:cNvSpPr txBox="1"/>
          <p:nvPr/>
        </p:nvSpPr>
        <p:spPr>
          <a:xfrm>
            <a:off x="609600" y="4490933"/>
            <a:ext cx="115576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wasting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F2FB517-572F-4B92-B6B2-1D6417329424}"/>
              </a:ext>
            </a:extLst>
          </p:cNvPr>
          <p:cNvGrpSpPr/>
          <p:nvPr/>
        </p:nvGrpSpPr>
        <p:grpSpPr>
          <a:xfrm>
            <a:off x="6380456" y="4067915"/>
            <a:ext cx="281564" cy="281564"/>
            <a:chOff x="6380456" y="2944873"/>
            <a:chExt cx="281564" cy="28156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64016A-EFB4-4D2A-B2FE-D742813871DB}"/>
                </a:ext>
              </a:extLst>
            </p:cNvPr>
            <p:cNvSpPr/>
            <p:nvPr/>
          </p:nvSpPr>
          <p:spPr>
            <a:xfrm>
              <a:off x="6380456" y="2944873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5BCA7C-F766-4319-9204-368F59D0C210}"/>
                </a:ext>
              </a:extLst>
            </p:cNvPr>
            <p:cNvSpPr/>
            <p:nvPr/>
          </p:nvSpPr>
          <p:spPr>
            <a:xfrm>
              <a:off x="6499417" y="2989395"/>
              <a:ext cx="52793" cy="52793"/>
            </a:xfrm>
            <a:custGeom>
              <a:avLst/>
              <a:gdLst>
                <a:gd name="connsiteX0" fmla="*/ 7007 w 56052"/>
                <a:gd name="connsiteY0" fmla="*/ 60444 h 56052"/>
                <a:gd name="connsiteX1" fmla="*/ 52970 w 56052"/>
                <a:gd name="connsiteY1" fmla="*/ 60444 h 56052"/>
                <a:gd name="connsiteX2" fmla="*/ 52970 w 56052"/>
                <a:gd name="connsiteY2" fmla="*/ 7007 h 56052"/>
                <a:gd name="connsiteX3" fmla="*/ 7007 w 56052"/>
                <a:gd name="connsiteY3" fmla="*/ 7007 h 56052"/>
                <a:gd name="connsiteX4" fmla="*/ 7007 w 56052"/>
                <a:gd name="connsiteY4" fmla="*/ 60444 h 56052"/>
                <a:gd name="connsiteX5" fmla="*/ 21580 w 56052"/>
                <a:gd name="connsiteY5" fmla="*/ 33725 h 56052"/>
                <a:gd name="connsiteX6" fmla="*/ 39144 w 56052"/>
                <a:gd name="connsiteY6" fmla="*/ 337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2" h="56052">
                  <a:moveTo>
                    <a:pt x="7007" y="60444"/>
                  </a:moveTo>
                  <a:lnTo>
                    <a:pt x="52970" y="60444"/>
                  </a:lnTo>
                  <a:lnTo>
                    <a:pt x="52970" y="7007"/>
                  </a:lnTo>
                  <a:lnTo>
                    <a:pt x="7007" y="7007"/>
                  </a:lnTo>
                  <a:lnTo>
                    <a:pt x="7007" y="60444"/>
                  </a:lnTo>
                  <a:close/>
                  <a:moveTo>
                    <a:pt x="21580" y="33725"/>
                  </a:moveTo>
                  <a:lnTo>
                    <a:pt x="39144" y="3372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454AD8-D78C-4AA2-B255-4C0F5CB36FE0}"/>
                </a:ext>
              </a:extLst>
            </p:cNvPr>
            <p:cNvSpPr/>
            <p:nvPr/>
          </p:nvSpPr>
          <p:spPr>
            <a:xfrm>
              <a:off x="6458767" y="3039725"/>
              <a:ext cx="123184" cy="158380"/>
            </a:xfrm>
            <a:custGeom>
              <a:avLst/>
              <a:gdLst>
                <a:gd name="connsiteX0" fmla="*/ 139478 w 130790"/>
                <a:gd name="connsiteY0" fmla="*/ 7007 h 168158"/>
                <a:gd name="connsiteX1" fmla="*/ 7007 w 130790"/>
                <a:gd name="connsiteY1" fmla="*/ 7007 h 168158"/>
                <a:gd name="connsiteX2" fmla="*/ 7007 w 130790"/>
                <a:gd name="connsiteY2" fmla="*/ 92581 h 168158"/>
                <a:gd name="connsiteX3" fmla="*/ 7007 w 130790"/>
                <a:gd name="connsiteY3" fmla="*/ 95010 h 168158"/>
                <a:gd name="connsiteX4" fmla="*/ 73149 w 130790"/>
                <a:gd name="connsiteY4" fmla="*/ 161152 h 168158"/>
                <a:gd name="connsiteX5" fmla="*/ 139292 w 130790"/>
                <a:gd name="connsiteY5" fmla="*/ 95010 h 168158"/>
                <a:gd name="connsiteX6" fmla="*/ 139292 w 130790"/>
                <a:gd name="connsiteY6" fmla="*/ 92581 h 168158"/>
                <a:gd name="connsiteX7" fmla="*/ 139292 w 130790"/>
                <a:gd name="connsiteY7" fmla="*/ 7007 h 16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90" h="168158">
                  <a:moveTo>
                    <a:pt x="139478" y="7007"/>
                  </a:moveTo>
                  <a:lnTo>
                    <a:pt x="7007" y="7007"/>
                  </a:lnTo>
                  <a:lnTo>
                    <a:pt x="7007" y="92581"/>
                  </a:lnTo>
                  <a:cubicBezTo>
                    <a:pt x="7007" y="92581"/>
                    <a:pt x="7007" y="94262"/>
                    <a:pt x="7007" y="95010"/>
                  </a:cubicBezTo>
                  <a:cubicBezTo>
                    <a:pt x="7007" y="131631"/>
                    <a:pt x="36715" y="161152"/>
                    <a:pt x="73149" y="161152"/>
                  </a:cubicBezTo>
                  <a:cubicBezTo>
                    <a:pt x="109770" y="161152"/>
                    <a:pt x="139292" y="131444"/>
                    <a:pt x="139292" y="95010"/>
                  </a:cubicBezTo>
                  <a:cubicBezTo>
                    <a:pt x="139292" y="94262"/>
                    <a:pt x="139292" y="92581"/>
                    <a:pt x="139292" y="92581"/>
                  </a:cubicBezTo>
                  <a:lnTo>
                    <a:pt x="139292" y="7007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2A98EA7-AF3F-40F7-84D8-C8D70B682ADA}"/>
                </a:ext>
              </a:extLst>
            </p:cNvPr>
            <p:cNvSpPr/>
            <p:nvPr/>
          </p:nvSpPr>
          <p:spPr>
            <a:xfrm>
              <a:off x="6505577" y="3062954"/>
              <a:ext cx="35196" cy="52793"/>
            </a:xfrm>
            <a:custGeom>
              <a:avLst/>
              <a:gdLst>
                <a:gd name="connsiteX0" fmla="*/ 40078 w 37368"/>
                <a:gd name="connsiteY0" fmla="*/ 40825 h 56052"/>
                <a:gd name="connsiteX1" fmla="*/ 23449 w 37368"/>
                <a:gd name="connsiteY1" fmla="*/ 57267 h 56052"/>
                <a:gd name="connsiteX2" fmla="*/ 7007 w 37368"/>
                <a:gd name="connsiteY2" fmla="*/ 40825 h 56052"/>
                <a:gd name="connsiteX3" fmla="*/ 23449 w 37368"/>
                <a:gd name="connsiteY3" fmla="*/ 7007 h 56052"/>
                <a:gd name="connsiteX4" fmla="*/ 40078 w 37368"/>
                <a:gd name="connsiteY4" fmla="*/ 408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40078" y="40825"/>
                  </a:moveTo>
                  <a:cubicBezTo>
                    <a:pt x="40078" y="49981"/>
                    <a:pt x="32604" y="57267"/>
                    <a:pt x="23449" y="57267"/>
                  </a:cubicBezTo>
                  <a:cubicBezTo>
                    <a:pt x="14293" y="57267"/>
                    <a:pt x="7007" y="49794"/>
                    <a:pt x="7007" y="40825"/>
                  </a:cubicBezTo>
                  <a:cubicBezTo>
                    <a:pt x="7007" y="31670"/>
                    <a:pt x="23449" y="7007"/>
                    <a:pt x="23449" y="7007"/>
                  </a:cubicBezTo>
                  <a:cubicBezTo>
                    <a:pt x="23449" y="7007"/>
                    <a:pt x="40078" y="31670"/>
                    <a:pt x="40078" y="40825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FF3B4B-9306-4659-91A6-346B3ECB2C46}"/>
                </a:ext>
              </a:extLst>
            </p:cNvPr>
            <p:cNvSpPr/>
            <p:nvPr/>
          </p:nvSpPr>
          <p:spPr>
            <a:xfrm>
              <a:off x="6476893" y="3058202"/>
              <a:ext cx="87989" cy="70391"/>
            </a:xfrm>
            <a:custGeom>
              <a:avLst/>
              <a:gdLst>
                <a:gd name="connsiteX0" fmla="*/ 7007 w 93421"/>
                <a:gd name="connsiteY0" fmla="*/ 7007 h 74737"/>
                <a:gd name="connsiteX1" fmla="*/ 100802 w 93421"/>
                <a:gd name="connsiteY1" fmla="*/ 7007 h 74737"/>
                <a:gd name="connsiteX2" fmla="*/ 100802 w 93421"/>
                <a:gd name="connsiteY2" fmla="*/ 71094 h 74737"/>
                <a:gd name="connsiteX3" fmla="*/ 7007 w 93421"/>
                <a:gd name="connsiteY3" fmla="*/ 71094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21" h="74737">
                  <a:moveTo>
                    <a:pt x="7007" y="7007"/>
                  </a:moveTo>
                  <a:lnTo>
                    <a:pt x="100802" y="7007"/>
                  </a:lnTo>
                  <a:lnTo>
                    <a:pt x="100802" y="71094"/>
                  </a:lnTo>
                  <a:lnTo>
                    <a:pt x="7007" y="71094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5093A9-CB28-4030-A59E-3B62F052D662}"/>
                </a:ext>
              </a:extLst>
            </p:cNvPr>
            <p:cNvSpPr/>
            <p:nvPr/>
          </p:nvSpPr>
          <p:spPr>
            <a:xfrm>
              <a:off x="6488859" y="3134577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2 h 37368"/>
                <a:gd name="connsiteX2" fmla="*/ 20272 w 37368"/>
                <a:gd name="connsiteY2" fmla="*/ 7007 h 37368"/>
                <a:gd name="connsiteX3" fmla="*/ 33538 w 37368"/>
                <a:gd name="connsiteY3" fmla="*/ 20272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2"/>
                  </a:cubicBezTo>
                  <a:cubicBezTo>
                    <a:pt x="7007" y="12985"/>
                    <a:pt x="12986" y="7007"/>
                    <a:pt x="20272" y="7007"/>
                  </a:cubicBezTo>
                  <a:cubicBezTo>
                    <a:pt x="27559" y="7007"/>
                    <a:pt x="33538" y="12985"/>
                    <a:pt x="33538" y="20272"/>
                  </a:cubicBezTo>
                  <a:cubicBezTo>
                    <a:pt x="33538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4F1CCF-E307-4D05-9DE7-8F8AF7228E0A}"/>
                </a:ext>
              </a:extLst>
            </p:cNvPr>
            <p:cNvSpPr/>
            <p:nvPr/>
          </p:nvSpPr>
          <p:spPr>
            <a:xfrm>
              <a:off x="6528278" y="3134577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2 h 37368"/>
                <a:gd name="connsiteX2" fmla="*/ 20272 w 37368"/>
                <a:gd name="connsiteY2" fmla="*/ 7007 h 37368"/>
                <a:gd name="connsiteX3" fmla="*/ 33538 w 37368"/>
                <a:gd name="connsiteY3" fmla="*/ 20272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2"/>
                  </a:cubicBezTo>
                  <a:cubicBezTo>
                    <a:pt x="7007" y="12985"/>
                    <a:pt x="12986" y="7007"/>
                    <a:pt x="20272" y="7007"/>
                  </a:cubicBezTo>
                  <a:cubicBezTo>
                    <a:pt x="27559" y="7007"/>
                    <a:pt x="33538" y="12985"/>
                    <a:pt x="33538" y="20272"/>
                  </a:cubicBezTo>
                  <a:cubicBezTo>
                    <a:pt x="33725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3FCFEFC-9303-4324-BA94-7377DC6EB62A}"/>
              </a:ext>
            </a:extLst>
          </p:cNvPr>
          <p:cNvGrpSpPr/>
          <p:nvPr/>
        </p:nvGrpSpPr>
        <p:grpSpPr>
          <a:xfrm>
            <a:off x="6380456" y="3423393"/>
            <a:ext cx="281564" cy="281564"/>
            <a:chOff x="6380456" y="2490851"/>
            <a:chExt cx="281564" cy="28156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026E87-D790-4FBC-A01B-2C339BA1EB7B}"/>
                </a:ext>
              </a:extLst>
            </p:cNvPr>
            <p:cNvSpPr/>
            <p:nvPr/>
          </p:nvSpPr>
          <p:spPr>
            <a:xfrm>
              <a:off x="6380456" y="249085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B2352DF-8D34-489F-9C79-03B716D112CB}"/>
                </a:ext>
              </a:extLst>
            </p:cNvPr>
            <p:cNvSpPr/>
            <p:nvPr/>
          </p:nvSpPr>
          <p:spPr>
            <a:xfrm>
              <a:off x="6499417" y="2535373"/>
              <a:ext cx="52793" cy="52793"/>
            </a:xfrm>
            <a:custGeom>
              <a:avLst/>
              <a:gdLst>
                <a:gd name="connsiteX0" fmla="*/ 7007 w 56052"/>
                <a:gd name="connsiteY0" fmla="*/ 60444 h 56052"/>
                <a:gd name="connsiteX1" fmla="*/ 52970 w 56052"/>
                <a:gd name="connsiteY1" fmla="*/ 60444 h 56052"/>
                <a:gd name="connsiteX2" fmla="*/ 52970 w 56052"/>
                <a:gd name="connsiteY2" fmla="*/ 7007 h 56052"/>
                <a:gd name="connsiteX3" fmla="*/ 7007 w 56052"/>
                <a:gd name="connsiteY3" fmla="*/ 7007 h 56052"/>
                <a:gd name="connsiteX4" fmla="*/ 7007 w 56052"/>
                <a:gd name="connsiteY4" fmla="*/ 60444 h 56052"/>
                <a:gd name="connsiteX5" fmla="*/ 21580 w 56052"/>
                <a:gd name="connsiteY5" fmla="*/ 33725 h 56052"/>
                <a:gd name="connsiteX6" fmla="*/ 39144 w 56052"/>
                <a:gd name="connsiteY6" fmla="*/ 337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2" h="56052">
                  <a:moveTo>
                    <a:pt x="7007" y="60444"/>
                  </a:moveTo>
                  <a:lnTo>
                    <a:pt x="52970" y="60444"/>
                  </a:lnTo>
                  <a:lnTo>
                    <a:pt x="52970" y="7007"/>
                  </a:lnTo>
                  <a:lnTo>
                    <a:pt x="7007" y="7007"/>
                  </a:lnTo>
                  <a:lnTo>
                    <a:pt x="7007" y="60444"/>
                  </a:lnTo>
                  <a:close/>
                  <a:moveTo>
                    <a:pt x="21580" y="33725"/>
                  </a:moveTo>
                  <a:lnTo>
                    <a:pt x="39144" y="3372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7C0D48-9503-4BA9-8C2C-EB83B645D4C5}"/>
                </a:ext>
              </a:extLst>
            </p:cNvPr>
            <p:cNvSpPr/>
            <p:nvPr/>
          </p:nvSpPr>
          <p:spPr>
            <a:xfrm>
              <a:off x="6458767" y="2585702"/>
              <a:ext cx="123184" cy="158380"/>
            </a:xfrm>
            <a:custGeom>
              <a:avLst/>
              <a:gdLst>
                <a:gd name="connsiteX0" fmla="*/ 139478 w 130790"/>
                <a:gd name="connsiteY0" fmla="*/ 7007 h 168158"/>
                <a:gd name="connsiteX1" fmla="*/ 7007 w 130790"/>
                <a:gd name="connsiteY1" fmla="*/ 7007 h 168158"/>
                <a:gd name="connsiteX2" fmla="*/ 7007 w 130790"/>
                <a:gd name="connsiteY2" fmla="*/ 92581 h 168158"/>
                <a:gd name="connsiteX3" fmla="*/ 7007 w 130790"/>
                <a:gd name="connsiteY3" fmla="*/ 95010 h 168158"/>
                <a:gd name="connsiteX4" fmla="*/ 73149 w 130790"/>
                <a:gd name="connsiteY4" fmla="*/ 161152 h 168158"/>
                <a:gd name="connsiteX5" fmla="*/ 139292 w 130790"/>
                <a:gd name="connsiteY5" fmla="*/ 95010 h 168158"/>
                <a:gd name="connsiteX6" fmla="*/ 139292 w 130790"/>
                <a:gd name="connsiteY6" fmla="*/ 92581 h 168158"/>
                <a:gd name="connsiteX7" fmla="*/ 139292 w 130790"/>
                <a:gd name="connsiteY7" fmla="*/ 7007 h 16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90" h="168158">
                  <a:moveTo>
                    <a:pt x="139478" y="7007"/>
                  </a:moveTo>
                  <a:lnTo>
                    <a:pt x="7007" y="7007"/>
                  </a:lnTo>
                  <a:lnTo>
                    <a:pt x="7007" y="92581"/>
                  </a:lnTo>
                  <a:cubicBezTo>
                    <a:pt x="7007" y="92581"/>
                    <a:pt x="7007" y="94262"/>
                    <a:pt x="7007" y="95010"/>
                  </a:cubicBezTo>
                  <a:cubicBezTo>
                    <a:pt x="7007" y="131631"/>
                    <a:pt x="36715" y="161152"/>
                    <a:pt x="73149" y="161152"/>
                  </a:cubicBezTo>
                  <a:cubicBezTo>
                    <a:pt x="109770" y="161152"/>
                    <a:pt x="139292" y="131444"/>
                    <a:pt x="139292" y="95010"/>
                  </a:cubicBezTo>
                  <a:cubicBezTo>
                    <a:pt x="139292" y="94262"/>
                    <a:pt x="139292" y="92581"/>
                    <a:pt x="139292" y="92581"/>
                  </a:cubicBezTo>
                  <a:lnTo>
                    <a:pt x="139292" y="7007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B31A65-035B-4981-854A-40BA9FDF39E6}"/>
                </a:ext>
              </a:extLst>
            </p:cNvPr>
            <p:cNvSpPr/>
            <p:nvPr/>
          </p:nvSpPr>
          <p:spPr>
            <a:xfrm>
              <a:off x="6505577" y="2608931"/>
              <a:ext cx="35196" cy="52793"/>
            </a:xfrm>
            <a:custGeom>
              <a:avLst/>
              <a:gdLst>
                <a:gd name="connsiteX0" fmla="*/ 40078 w 37368"/>
                <a:gd name="connsiteY0" fmla="*/ 40825 h 56052"/>
                <a:gd name="connsiteX1" fmla="*/ 23449 w 37368"/>
                <a:gd name="connsiteY1" fmla="*/ 57267 h 56052"/>
                <a:gd name="connsiteX2" fmla="*/ 7007 w 37368"/>
                <a:gd name="connsiteY2" fmla="*/ 40825 h 56052"/>
                <a:gd name="connsiteX3" fmla="*/ 23449 w 37368"/>
                <a:gd name="connsiteY3" fmla="*/ 7007 h 56052"/>
                <a:gd name="connsiteX4" fmla="*/ 40078 w 37368"/>
                <a:gd name="connsiteY4" fmla="*/ 408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40078" y="40825"/>
                  </a:moveTo>
                  <a:cubicBezTo>
                    <a:pt x="40078" y="49981"/>
                    <a:pt x="32604" y="57267"/>
                    <a:pt x="23449" y="57267"/>
                  </a:cubicBezTo>
                  <a:cubicBezTo>
                    <a:pt x="14293" y="57267"/>
                    <a:pt x="7007" y="49794"/>
                    <a:pt x="7007" y="40825"/>
                  </a:cubicBezTo>
                  <a:cubicBezTo>
                    <a:pt x="7007" y="31670"/>
                    <a:pt x="23449" y="7007"/>
                    <a:pt x="23449" y="7007"/>
                  </a:cubicBezTo>
                  <a:cubicBezTo>
                    <a:pt x="23449" y="7007"/>
                    <a:pt x="40078" y="31670"/>
                    <a:pt x="40078" y="40825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E7B5455-C22C-49A0-8095-D0DE049B4A8A}"/>
                </a:ext>
              </a:extLst>
            </p:cNvPr>
            <p:cNvSpPr/>
            <p:nvPr/>
          </p:nvSpPr>
          <p:spPr>
            <a:xfrm>
              <a:off x="6476893" y="2604180"/>
              <a:ext cx="87989" cy="70391"/>
            </a:xfrm>
            <a:custGeom>
              <a:avLst/>
              <a:gdLst>
                <a:gd name="connsiteX0" fmla="*/ 7007 w 93421"/>
                <a:gd name="connsiteY0" fmla="*/ 7007 h 74737"/>
                <a:gd name="connsiteX1" fmla="*/ 100802 w 93421"/>
                <a:gd name="connsiteY1" fmla="*/ 7007 h 74737"/>
                <a:gd name="connsiteX2" fmla="*/ 100802 w 93421"/>
                <a:gd name="connsiteY2" fmla="*/ 71094 h 74737"/>
                <a:gd name="connsiteX3" fmla="*/ 7007 w 93421"/>
                <a:gd name="connsiteY3" fmla="*/ 71094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21" h="74737">
                  <a:moveTo>
                    <a:pt x="7007" y="7007"/>
                  </a:moveTo>
                  <a:lnTo>
                    <a:pt x="100802" y="7007"/>
                  </a:lnTo>
                  <a:lnTo>
                    <a:pt x="100802" y="71094"/>
                  </a:lnTo>
                  <a:lnTo>
                    <a:pt x="7007" y="71094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7345487-D911-43DD-A403-A48446BD8FB9}"/>
                </a:ext>
              </a:extLst>
            </p:cNvPr>
            <p:cNvSpPr/>
            <p:nvPr/>
          </p:nvSpPr>
          <p:spPr>
            <a:xfrm>
              <a:off x="6488859" y="2680555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3 h 37368"/>
                <a:gd name="connsiteX2" fmla="*/ 20272 w 37368"/>
                <a:gd name="connsiteY2" fmla="*/ 7007 h 37368"/>
                <a:gd name="connsiteX3" fmla="*/ 33538 w 37368"/>
                <a:gd name="connsiteY3" fmla="*/ 20273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3"/>
                  </a:cubicBezTo>
                  <a:cubicBezTo>
                    <a:pt x="7007" y="12986"/>
                    <a:pt x="12986" y="7007"/>
                    <a:pt x="20272" y="7007"/>
                  </a:cubicBezTo>
                  <a:cubicBezTo>
                    <a:pt x="27559" y="7007"/>
                    <a:pt x="33538" y="12986"/>
                    <a:pt x="33538" y="20273"/>
                  </a:cubicBezTo>
                  <a:cubicBezTo>
                    <a:pt x="33538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A4CFD5E-80F1-4578-985F-9773B060466D}"/>
                </a:ext>
              </a:extLst>
            </p:cNvPr>
            <p:cNvSpPr/>
            <p:nvPr/>
          </p:nvSpPr>
          <p:spPr>
            <a:xfrm>
              <a:off x="6528278" y="2680555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3 h 37368"/>
                <a:gd name="connsiteX2" fmla="*/ 20272 w 37368"/>
                <a:gd name="connsiteY2" fmla="*/ 7007 h 37368"/>
                <a:gd name="connsiteX3" fmla="*/ 33538 w 37368"/>
                <a:gd name="connsiteY3" fmla="*/ 20273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3"/>
                  </a:cubicBezTo>
                  <a:cubicBezTo>
                    <a:pt x="7007" y="12986"/>
                    <a:pt x="12986" y="7007"/>
                    <a:pt x="20272" y="7007"/>
                  </a:cubicBezTo>
                  <a:cubicBezTo>
                    <a:pt x="27559" y="7007"/>
                    <a:pt x="33538" y="12986"/>
                    <a:pt x="33538" y="20273"/>
                  </a:cubicBezTo>
                  <a:cubicBezTo>
                    <a:pt x="33725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11CF18B-D0DF-44DB-9689-CDD824853528}"/>
              </a:ext>
            </a:extLst>
          </p:cNvPr>
          <p:cNvGrpSpPr/>
          <p:nvPr/>
        </p:nvGrpSpPr>
        <p:grpSpPr>
          <a:xfrm>
            <a:off x="6380456" y="2789634"/>
            <a:ext cx="281564" cy="281564"/>
            <a:chOff x="6380456" y="2034892"/>
            <a:chExt cx="281564" cy="28156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22A517-064B-4BF6-93EC-FFA61F6F40AE}"/>
                </a:ext>
              </a:extLst>
            </p:cNvPr>
            <p:cNvSpPr/>
            <p:nvPr/>
          </p:nvSpPr>
          <p:spPr>
            <a:xfrm>
              <a:off x="6380456" y="2034892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572124-C3F1-4360-8F86-54ACC70F1685}"/>
                </a:ext>
              </a:extLst>
            </p:cNvPr>
            <p:cNvSpPr/>
            <p:nvPr/>
          </p:nvSpPr>
          <p:spPr>
            <a:xfrm>
              <a:off x="6430082" y="2078711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5 h 56052"/>
                <a:gd name="connsiteX2" fmla="*/ 7007 w 56052"/>
                <a:gd name="connsiteY2" fmla="*/ 32791 h 56052"/>
                <a:gd name="connsiteX3" fmla="*/ 32791 w 56052"/>
                <a:gd name="connsiteY3" fmla="*/ 7006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5"/>
                    <a:pt x="32791" y="58575"/>
                  </a:cubicBezTo>
                  <a:cubicBezTo>
                    <a:pt x="18551" y="58575"/>
                    <a:pt x="7007" y="47031"/>
                    <a:pt x="7007" y="32791"/>
                  </a:cubicBezTo>
                  <a:cubicBezTo>
                    <a:pt x="7007" y="18551"/>
                    <a:pt x="18551" y="7006"/>
                    <a:pt x="32791" y="7006"/>
                  </a:cubicBezTo>
                  <a:cubicBezTo>
                    <a:pt x="47031" y="7006"/>
                    <a:pt x="58575" y="18550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15C0BE1-87CD-42F0-826D-E514A2EF16E5}"/>
                </a:ext>
              </a:extLst>
            </p:cNvPr>
            <p:cNvSpPr/>
            <p:nvPr/>
          </p:nvSpPr>
          <p:spPr>
            <a:xfrm>
              <a:off x="6413224" y="2127105"/>
              <a:ext cx="87989" cy="70391"/>
            </a:xfrm>
            <a:custGeom>
              <a:avLst/>
              <a:gdLst>
                <a:gd name="connsiteX0" fmla="*/ 67319 w 93421"/>
                <a:gd name="connsiteY0" fmla="*/ 47178 h 74737"/>
                <a:gd name="connsiteX1" fmla="*/ 74233 w 93421"/>
                <a:gd name="connsiteY1" fmla="*/ 73336 h 74737"/>
                <a:gd name="connsiteX2" fmla="*/ 86564 w 93421"/>
                <a:gd name="connsiteY2" fmla="*/ 81183 h 74737"/>
                <a:gd name="connsiteX3" fmla="*/ 94412 w 93421"/>
                <a:gd name="connsiteY3" fmla="*/ 68104 h 74737"/>
                <a:gd name="connsiteX4" fmla="*/ 87498 w 93421"/>
                <a:gd name="connsiteY4" fmla="*/ 26251 h 74737"/>
                <a:gd name="connsiteX5" fmla="*/ 85817 w 93421"/>
                <a:gd name="connsiteY5" fmla="*/ 19151 h 74737"/>
                <a:gd name="connsiteX6" fmla="*/ 63209 w 93421"/>
                <a:gd name="connsiteY6" fmla="*/ 7007 h 74737"/>
                <a:gd name="connsiteX7" fmla="*/ 38359 w 93421"/>
                <a:gd name="connsiteY7" fmla="*/ 7007 h 74737"/>
                <a:gd name="connsiteX8" fmla="*/ 15751 w 93421"/>
                <a:gd name="connsiteY8" fmla="*/ 19151 h 74737"/>
                <a:gd name="connsiteX9" fmla="*/ 14069 w 93421"/>
                <a:gd name="connsiteY9" fmla="*/ 26251 h 74737"/>
                <a:gd name="connsiteX10" fmla="*/ 7156 w 93421"/>
                <a:gd name="connsiteY10" fmla="*/ 68104 h 74737"/>
                <a:gd name="connsiteX11" fmla="*/ 15003 w 93421"/>
                <a:gd name="connsiteY11" fmla="*/ 81183 h 74737"/>
                <a:gd name="connsiteX12" fmla="*/ 27335 w 93421"/>
                <a:gd name="connsiteY12" fmla="*/ 73336 h 74737"/>
                <a:gd name="connsiteX13" fmla="*/ 34248 w 93421"/>
                <a:gd name="connsiteY13" fmla="*/ 4717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74737">
                  <a:moveTo>
                    <a:pt x="67319" y="47178"/>
                  </a:moveTo>
                  <a:lnTo>
                    <a:pt x="74233" y="73336"/>
                  </a:lnTo>
                  <a:cubicBezTo>
                    <a:pt x="75727" y="78941"/>
                    <a:pt x="81333" y="82491"/>
                    <a:pt x="86564" y="81183"/>
                  </a:cubicBezTo>
                  <a:cubicBezTo>
                    <a:pt x="91796" y="79875"/>
                    <a:pt x="95346" y="73897"/>
                    <a:pt x="94412" y="68104"/>
                  </a:cubicBezTo>
                  <a:lnTo>
                    <a:pt x="87498" y="26251"/>
                  </a:lnTo>
                  <a:cubicBezTo>
                    <a:pt x="87498" y="26251"/>
                    <a:pt x="86938" y="21394"/>
                    <a:pt x="85817" y="19151"/>
                  </a:cubicBezTo>
                  <a:cubicBezTo>
                    <a:pt x="83388" y="13733"/>
                    <a:pt x="72925" y="7007"/>
                    <a:pt x="63209" y="7007"/>
                  </a:cubicBezTo>
                  <a:lnTo>
                    <a:pt x="38359" y="7007"/>
                  </a:lnTo>
                  <a:cubicBezTo>
                    <a:pt x="28643" y="7007"/>
                    <a:pt x="18180" y="13733"/>
                    <a:pt x="15751" y="19151"/>
                  </a:cubicBezTo>
                  <a:cubicBezTo>
                    <a:pt x="14816" y="21394"/>
                    <a:pt x="14069" y="26251"/>
                    <a:pt x="14069" y="26251"/>
                  </a:cubicBezTo>
                  <a:lnTo>
                    <a:pt x="7156" y="68104"/>
                  </a:lnTo>
                  <a:cubicBezTo>
                    <a:pt x="6222" y="73897"/>
                    <a:pt x="9772" y="79689"/>
                    <a:pt x="15003" y="81183"/>
                  </a:cubicBezTo>
                  <a:cubicBezTo>
                    <a:pt x="20235" y="82678"/>
                    <a:pt x="25840" y="79128"/>
                    <a:pt x="27335" y="73336"/>
                  </a:cubicBezTo>
                  <a:lnTo>
                    <a:pt x="34248" y="4717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D26296-804A-45C8-A8FE-7CE4148B70F7}"/>
                </a:ext>
              </a:extLst>
            </p:cNvPr>
            <p:cNvSpPr/>
            <p:nvPr/>
          </p:nvSpPr>
          <p:spPr>
            <a:xfrm>
              <a:off x="6428323" y="2193800"/>
              <a:ext cx="35196" cy="87989"/>
            </a:xfrm>
            <a:custGeom>
              <a:avLst/>
              <a:gdLst>
                <a:gd name="connsiteX0" fmla="*/ 7007 w 37368"/>
                <a:gd name="connsiteY0" fmla="*/ 7007 h 93421"/>
                <a:gd name="connsiteX1" fmla="*/ 8501 w 37368"/>
                <a:gd name="connsiteY1" fmla="*/ 76326 h 93421"/>
                <a:gd name="connsiteX2" fmla="*/ 22701 w 37368"/>
                <a:gd name="connsiteY2" fmla="*/ 90152 h 93421"/>
                <a:gd name="connsiteX3" fmla="*/ 35594 w 37368"/>
                <a:gd name="connsiteY3" fmla="*/ 76326 h 93421"/>
                <a:gd name="connsiteX4" fmla="*/ 35594 w 37368"/>
                <a:gd name="connsiteY4" fmla="*/ 2868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7007"/>
                  </a:moveTo>
                  <a:lnTo>
                    <a:pt x="8501" y="76326"/>
                  </a:lnTo>
                  <a:cubicBezTo>
                    <a:pt x="9249" y="83986"/>
                    <a:pt x="15601" y="90152"/>
                    <a:pt x="22701" y="90152"/>
                  </a:cubicBezTo>
                  <a:cubicBezTo>
                    <a:pt x="29801" y="90152"/>
                    <a:pt x="35594" y="83986"/>
                    <a:pt x="35594" y="76326"/>
                  </a:cubicBezTo>
                  <a:lnTo>
                    <a:pt x="35594" y="286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25DB55-18ED-494A-9ADF-06A31EA21192}"/>
                </a:ext>
              </a:extLst>
            </p:cNvPr>
            <p:cNvSpPr/>
            <p:nvPr/>
          </p:nvSpPr>
          <p:spPr>
            <a:xfrm>
              <a:off x="6455071" y="2193096"/>
              <a:ext cx="35196" cy="87989"/>
            </a:xfrm>
            <a:custGeom>
              <a:avLst/>
              <a:gdLst>
                <a:gd name="connsiteX0" fmla="*/ 7007 w 37368"/>
                <a:gd name="connsiteY0" fmla="*/ 29428 h 93421"/>
                <a:gd name="connsiteX1" fmla="*/ 7007 w 37368"/>
                <a:gd name="connsiteY1" fmla="*/ 77073 h 93421"/>
                <a:gd name="connsiteX2" fmla="*/ 19899 w 37368"/>
                <a:gd name="connsiteY2" fmla="*/ 90899 h 93421"/>
                <a:gd name="connsiteX3" fmla="*/ 34099 w 37368"/>
                <a:gd name="connsiteY3" fmla="*/ 77073 h 93421"/>
                <a:gd name="connsiteX4" fmla="*/ 32791 w 37368"/>
                <a:gd name="connsiteY4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29428"/>
                  </a:moveTo>
                  <a:lnTo>
                    <a:pt x="7007" y="77073"/>
                  </a:lnTo>
                  <a:cubicBezTo>
                    <a:pt x="7007" y="84733"/>
                    <a:pt x="12799" y="90899"/>
                    <a:pt x="19899" y="90899"/>
                  </a:cubicBezTo>
                  <a:cubicBezTo>
                    <a:pt x="26999" y="90899"/>
                    <a:pt x="33352" y="84733"/>
                    <a:pt x="34099" y="77073"/>
                  </a:cubicBezTo>
                  <a:lnTo>
                    <a:pt x="32791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D89172-613D-4DA7-95E1-A8961DC02672}"/>
                </a:ext>
              </a:extLst>
            </p:cNvPr>
            <p:cNvSpPr/>
            <p:nvPr/>
          </p:nvSpPr>
          <p:spPr>
            <a:xfrm>
              <a:off x="6551507" y="2078711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5 h 56052"/>
                <a:gd name="connsiteX2" fmla="*/ 7007 w 56052"/>
                <a:gd name="connsiteY2" fmla="*/ 32791 h 56052"/>
                <a:gd name="connsiteX3" fmla="*/ 32791 w 56052"/>
                <a:gd name="connsiteY3" fmla="*/ 7006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5"/>
                    <a:pt x="32791" y="58575"/>
                  </a:cubicBezTo>
                  <a:cubicBezTo>
                    <a:pt x="18551" y="58575"/>
                    <a:pt x="7007" y="47031"/>
                    <a:pt x="7007" y="32791"/>
                  </a:cubicBezTo>
                  <a:cubicBezTo>
                    <a:pt x="7007" y="18551"/>
                    <a:pt x="18551" y="7006"/>
                    <a:pt x="32791" y="7006"/>
                  </a:cubicBezTo>
                  <a:cubicBezTo>
                    <a:pt x="47031" y="7006"/>
                    <a:pt x="58575" y="18550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965EAD0-139E-4D71-BA4A-522B332567D1}"/>
                </a:ext>
              </a:extLst>
            </p:cNvPr>
            <p:cNvSpPr/>
            <p:nvPr/>
          </p:nvSpPr>
          <p:spPr>
            <a:xfrm>
              <a:off x="6514151" y="2127105"/>
              <a:ext cx="70391" cy="87989"/>
            </a:xfrm>
            <a:custGeom>
              <a:avLst/>
              <a:gdLst>
                <a:gd name="connsiteX0" fmla="*/ 44052 w 74737"/>
                <a:gd name="connsiteY0" fmla="*/ 59510 h 93421"/>
                <a:gd name="connsiteX1" fmla="*/ 33029 w 74737"/>
                <a:gd name="connsiteY1" fmla="*/ 80810 h 93421"/>
                <a:gd name="connsiteX2" fmla="*/ 14531 w 74737"/>
                <a:gd name="connsiteY2" fmla="*/ 88096 h 93421"/>
                <a:gd name="connsiteX3" fmla="*/ 7805 w 74737"/>
                <a:gd name="connsiteY3" fmla="*/ 70720 h 93421"/>
                <a:gd name="connsiteX4" fmla="*/ 21631 w 74737"/>
                <a:gd name="connsiteY4" fmla="*/ 29241 h 93421"/>
                <a:gd name="connsiteX5" fmla="*/ 24808 w 74737"/>
                <a:gd name="connsiteY5" fmla="*/ 21394 h 93421"/>
                <a:gd name="connsiteX6" fmla="*/ 51339 w 74737"/>
                <a:gd name="connsiteY6" fmla="*/ 7007 h 93421"/>
                <a:gd name="connsiteX7" fmla="*/ 72453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44052" y="59510"/>
                  </a:moveTo>
                  <a:lnTo>
                    <a:pt x="33029" y="80810"/>
                  </a:lnTo>
                  <a:cubicBezTo>
                    <a:pt x="30226" y="86975"/>
                    <a:pt x="23686" y="92020"/>
                    <a:pt x="14531" y="88096"/>
                  </a:cubicBezTo>
                  <a:cubicBezTo>
                    <a:pt x="8739" y="85667"/>
                    <a:pt x="5376" y="77073"/>
                    <a:pt x="7805" y="70720"/>
                  </a:cubicBezTo>
                  <a:lnTo>
                    <a:pt x="21631" y="29241"/>
                  </a:lnTo>
                  <a:lnTo>
                    <a:pt x="24808" y="21394"/>
                  </a:lnTo>
                  <a:cubicBezTo>
                    <a:pt x="30226" y="12799"/>
                    <a:pt x="39942" y="7007"/>
                    <a:pt x="51339" y="7007"/>
                  </a:cubicBezTo>
                  <a:lnTo>
                    <a:pt x="72453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B80127-F93B-4C67-BB31-D5F1EDEBC38F}"/>
                </a:ext>
              </a:extLst>
            </p:cNvPr>
            <p:cNvSpPr/>
            <p:nvPr/>
          </p:nvSpPr>
          <p:spPr>
            <a:xfrm>
              <a:off x="6575791" y="2127105"/>
              <a:ext cx="70391" cy="87989"/>
            </a:xfrm>
            <a:custGeom>
              <a:avLst/>
              <a:gdLst>
                <a:gd name="connsiteX0" fmla="*/ 35407 w 74737"/>
                <a:gd name="connsiteY0" fmla="*/ 59510 h 93421"/>
                <a:gd name="connsiteX1" fmla="*/ 46431 w 74737"/>
                <a:gd name="connsiteY1" fmla="*/ 80810 h 93421"/>
                <a:gd name="connsiteX2" fmla="*/ 64928 w 74737"/>
                <a:gd name="connsiteY2" fmla="*/ 88096 h 93421"/>
                <a:gd name="connsiteX3" fmla="*/ 71654 w 74737"/>
                <a:gd name="connsiteY3" fmla="*/ 70720 h 93421"/>
                <a:gd name="connsiteX4" fmla="*/ 57828 w 74737"/>
                <a:gd name="connsiteY4" fmla="*/ 29241 h 93421"/>
                <a:gd name="connsiteX5" fmla="*/ 54652 w 74737"/>
                <a:gd name="connsiteY5" fmla="*/ 21394 h 93421"/>
                <a:gd name="connsiteX6" fmla="*/ 28120 w 74737"/>
                <a:gd name="connsiteY6" fmla="*/ 7007 h 93421"/>
                <a:gd name="connsiteX7" fmla="*/ 7007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35407" y="59510"/>
                  </a:moveTo>
                  <a:lnTo>
                    <a:pt x="46431" y="80810"/>
                  </a:lnTo>
                  <a:cubicBezTo>
                    <a:pt x="49233" y="86975"/>
                    <a:pt x="55773" y="92020"/>
                    <a:pt x="64928" y="88096"/>
                  </a:cubicBezTo>
                  <a:cubicBezTo>
                    <a:pt x="70720" y="85667"/>
                    <a:pt x="74083" y="77073"/>
                    <a:pt x="71654" y="70720"/>
                  </a:cubicBezTo>
                  <a:lnTo>
                    <a:pt x="57828" y="29241"/>
                  </a:lnTo>
                  <a:lnTo>
                    <a:pt x="54652" y="21394"/>
                  </a:lnTo>
                  <a:cubicBezTo>
                    <a:pt x="49233" y="12799"/>
                    <a:pt x="39517" y="7007"/>
                    <a:pt x="28120" y="7007"/>
                  </a:cubicBezTo>
                  <a:lnTo>
                    <a:pt x="70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71D27C3-FB39-4CD2-9659-ACB066ADB06B}"/>
                </a:ext>
              </a:extLst>
            </p:cNvPr>
            <p:cNvSpPr/>
            <p:nvPr/>
          </p:nvSpPr>
          <p:spPr>
            <a:xfrm>
              <a:off x="6534613" y="2202071"/>
              <a:ext cx="52793" cy="70391"/>
            </a:xfrm>
            <a:custGeom>
              <a:avLst/>
              <a:gdLst>
                <a:gd name="connsiteX0" fmla="*/ 7007 w 56052"/>
                <a:gd name="connsiteY0" fmla="*/ 7007 h 74737"/>
                <a:gd name="connsiteX1" fmla="*/ 13920 w 56052"/>
                <a:gd name="connsiteY1" fmla="*/ 64368 h 74737"/>
                <a:gd name="connsiteX2" fmla="*/ 33352 w 56052"/>
                <a:gd name="connsiteY2" fmla="*/ 81370 h 74737"/>
                <a:gd name="connsiteX3" fmla="*/ 50915 w 56052"/>
                <a:gd name="connsiteY3" fmla="*/ 64181 h 74737"/>
                <a:gd name="connsiteX4" fmla="*/ 50915 w 56052"/>
                <a:gd name="connsiteY4" fmla="*/ 3708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7007"/>
                  </a:moveTo>
                  <a:lnTo>
                    <a:pt x="13920" y="64368"/>
                  </a:lnTo>
                  <a:cubicBezTo>
                    <a:pt x="14854" y="73710"/>
                    <a:pt x="23636" y="81370"/>
                    <a:pt x="33352" y="81370"/>
                  </a:cubicBezTo>
                  <a:cubicBezTo>
                    <a:pt x="43067" y="81370"/>
                    <a:pt x="50915" y="73710"/>
                    <a:pt x="50915" y="64181"/>
                  </a:cubicBezTo>
                  <a:lnTo>
                    <a:pt x="50915" y="3708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902243-8E35-4817-8FA0-DBD16AA2EE07}"/>
                </a:ext>
              </a:extLst>
            </p:cNvPr>
            <p:cNvSpPr/>
            <p:nvPr/>
          </p:nvSpPr>
          <p:spPr>
            <a:xfrm>
              <a:off x="6575967" y="2200663"/>
              <a:ext cx="52793" cy="70391"/>
            </a:xfrm>
            <a:custGeom>
              <a:avLst/>
              <a:gdLst>
                <a:gd name="connsiteX0" fmla="*/ 7007 w 56052"/>
                <a:gd name="connsiteY0" fmla="*/ 38583 h 74737"/>
                <a:gd name="connsiteX1" fmla="*/ 7007 w 56052"/>
                <a:gd name="connsiteY1" fmla="*/ 65675 h 74737"/>
                <a:gd name="connsiteX2" fmla="*/ 24570 w 56052"/>
                <a:gd name="connsiteY2" fmla="*/ 82865 h 74737"/>
                <a:gd name="connsiteX3" fmla="*/ 44002 w 56052"/>
                <a:gd name="connsiteY3" fmla="*/ 65862 h 74737"/>
                <a:gd name="connsiteX4" fmla="*/ 50167 w 56052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38583"/>
                  </a:moveTo>
                  <a:lnTo>
                    <a:pt x="7007" y="65675"/>
                  </a:lnTo>
                  <a:cubicBezTo>
                    <a:pt x="7007" y="75018"/>
                    <a:pt x="14854" y="82865"/>
                    <a:pt x="24570" y="82865"/>
                  </a:cubicBezTo>
                  <a:cubicBezTo>
                    <a:pt x="34286" y="82865"/>
                    <a:pt x="42881" y="75205"/>
                    <a:pt x="44002" y="65862"/>
                  </a:cubicBezTo>
                  <a:lnTo>
                    <a:pt x="5016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59320C4-6C70-43EC-A8B1-61BE2B7D6BAC}"/>
              </a:ext>
            </a:extLst>
          </p:cNvPr>
          <p:cNvSpPr/>
          <p:nvPr/>
        </p:nvSpPr>
        <p:spPr>
          <a:xfrm>
            <a:off x="6712526" y="4067915"/>
            <a:ext cx="655966" cy="281564"/>
          </a:xfrm>
          <a:custGeom>
            <a:avLst/>
            <a:gdLst>
              <a:gd name="connsiteX0" fmla="*/ 7007 w 952900"/>
              <a:gd name="connsiteY0" fmla="*/ 7007 h 298949"/>
              <a:gd name="connsiteX1" fmla="*/ 954115 w 952900"/>
              <a:gd name="connsiteY1" fmla="*/ 7007 h 298949"/>
              <a:gd name="connsiteX2" fmla="*/ 954115 w 952900"/>
              <a:gd name="connsiteY2" fmla="*/ 305769 h 298949"/>
              <a:gd name="connsiteX3" fmla="*/ 7007 w 95290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900" h="298949">
                <a:moveTo>
                  <a:pt x="7007" y="7007"/>
                </a:moveTo>
                <a:lnTo>
                  <a:pt x="954115" y="7007"/>
                </a:lnTo>
                <a:lnTo>
                  <a:pt x="954115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26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5049936-073B-4D3D-B38E-E63CB5F7FEE2}"/>
              </a:ext>
            </a:extLst>
          </p:cNvPr>
          <p:cNvSpPr/>
          <p:nvPr/>
        </p:nvSpPr>
        <p:spPr>
          <a:xfrm>
            <a:off x="7364505" y="4067915"/>
            <a:ext cx="4103004" cy="281564"/>
          </a:xfrm>
          <a:custGeom>
            <a:avLst/>
            <a:gdLst>
              <a:gd name="connsiteX0" fmla="*/ 7007 w 5960296"/>
              <a:gd name="connsiteY0" fmla="*/ 7007 h 298949"/>
              <a:gd name="connsiteX1" fmla="*/ 5955159 w 5960296"/>
              <a:gd name="connsiteY1" fmla="*/ 7007 h 298949"/>
              <a:gd name="connsiteX2" fmla="*/ 5955159 w 5960296"/>
              <a:gd name="connsiteY2" fmla="*/ 305769 h 298949"/>
              <a:gd name="connsiteX3" fmla="*/ 7007 w 596029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96" h="298949">
                <a:moveTo>
                  <a:pt x="7007" y="7007"/>
                </a:moveTo>
                <a:lnTo>
                  <a:pt x="5955159" y="7007"/>
                </a:lnTo>
                <a:lnTo>
                  <a:pt x="5955159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164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14D3E56-F1EB-441B-8544-39D94513AE11}"/>
              </a:ext>
            </a:extLst>
          </p:cNvPr>
          <p:cNvSpPr/>
          <p:nvPr/>
        </p:nvSpPr>
        <p:spPr>
          <a:xfrm>
            <a:off x="11459149" y="4067915"/>
            <a:ext cx="102897" cy="281564"/>
          </a:xfrm>
          <a:custGeom>
            <a:avLst/>
            <a:gdLst>
              <a:gd name="connsiteX0" fmla="*/ 7007 w 149474"/>
              <a:gd name="connsiteY0" fmla="*/ 7007 h 298949"/>
              <a:gd name="connsiteX1" fmla="*/ 151063 w 149474"/>
              <a:gd name="connsiteY1" fmla="*/ 7007 h 298949"/>
              <a:gd name="connsiteX2" fmla="*/ 151063 w 149474"/>
              <a:gd name="connsiteY2" fmla="*/ 305769 h 298949"/>
              <a:gd name="connsiteX3" fmla="*/ 7007 w 1494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74" h="298949">
                <a:moveTo>
                  <a:pt x="7007" y="7007"/>
                </a:moveTo>
                <a:lnTo>
                  <a:pt x="151063" y="7007"/>
                </a:lnTo>
                <a:lnTo>
                  <a:pt x="15106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4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94EF41-F3CE-4958-971A-580CEAED1609}"/>
              </a:ext>
            </a:extLst>
          </p:cNvPr>
          <p:cNvSpPr/>
          <p:nvPr/>
        </p:nvSpPr>
        <p:spPr>
          <a:xfrm>
            <a:off x="6712526" y="3423393"/>
            <a:ext cx="205793" cy="281564"/>
          </a:xfrm>
          <a:custGeom>
            <a:avLst/>
            <a:gdLst>
              <a:gd name="connsiteX0" fmla="*/ 7007 w 298949"/>
              <a:gd name="connsiteY0" fmla="*/ 7007 h 298949"/>
              <a:gd name="connsiteX1" fmla="*/ 302593 w 298949"/>
              <a:gd name="connsiteY1" fmla="*/ 7007 h 298949"/>
              <a:gd name="connsiteX2" fmla="*/ 302593 w 298949"/>
              <a:gd name="connsiteY2" fmla="*/ 305769 h 298949"/>
              <a:gd name="connsiteX3" fmla="*/ 7007 w 298949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49" h="298949">
                <a:moveTo>
                  <a:pt x="7007" y="7007"/>
                </a:moveTo>
                <a:lnTo>
                  <a:pt x="302593" y="7007"/>
                </a:lnTo>
                <a:lnTo>
                  <a:pt x="30259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8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3A99A27-1B78-4C4B-BFFD-77FE115E486F}"/>
              </a:ext>
            </a:extLst>
          </p:cNvPr>
          <p:cNvSpPr/>
          <p:nvPr/>
        </p:nvSpPr>
        <p:spPr>
          <a:xfrm>
            <a:off x="6915876" y="3423393"/>
            <a:ext cx="4540315" cy="281564"/>
          </a:xfrm>
          <a:custGeom>
            <a:avLst/>
            <a:gdLst>
              <a:gd name="connsiteX0" fmla="*/ 7007 w 6595563"/>
              <a:gd name="connsiteY0" fmla="*/ 7007 h 298949"/>
              <a:gd name="connsiteX1" fmla="*/ 6606681 w 6595563"/>
              <a:gd name="connsiteY1" fmla="*/ 7007 h 298949"/>
              <a:gd name="connsiteX2" fmla="*/ 6606681 w 6595563"/>
              <a:gd name="connsiteY2" fmla="*/ 305769 h 298949"/>
              <a:gd name="connsiteX3" fmla="*/ 7006 w 659556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5563" h="298949">
                <a:moveTo>
                  <a:pt x="7007" y="7007"/>
                </a:moveTo>
                <a:lnTo>
                  <a:pt x="6606681" y="7007"/>
                </a:lnTo>
                <a:lnTo>
                  <a:pt x="6606681" y="305769"/>
                </a:lnTo>
                <a:lnTo>
                  <a:pt x="7006" y="305769"/>
                </a:lnTo>
                <a:close/>
              </a:path>
            </a:pathLst>
          </a:custGeom>
          <a:solidFill>
            <a:schemeClr val="accent2"/>
          </a:solidFill>
          <a:ln w="476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182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0197024-A020-4F63-B9AB-9417D9CB84B3}"/>
              </a:ext>
            </a:extLst>
          </p:cNvPr>
          <p:cNvSpPr/>
          <p:nvPr/>
        </p:nvSpPr>
        <p:spPr>
          <a:xfrm>
            <a:off x="11459149" y="3423393"/>
            <a:ext cx="102897" cy="281564"/>
          </a:xfrm>
          <a:custGeom>
            <a:avLst/>
            <a:gdLst>
              <a:gd name="connsiteX0" fmla="*/ 7007 w 149474"/>
              <a:gd name="connsiteY0" fmla="*/ 7007 h 298949"/>
              <a:gd name="connsiteX1" fmla="*/ 151063 w 149474"/>
              <a:gd name="connsiteY1" fmla="*/ 7007 h 298949"/>
              <a:gd name="connsiteX2" fmla="*/ 151063 w 149474"/>
              <a:gd name="connsiteY2" fmla="*/ 305769 h 298949"/>
              <a:gd name="connsiteX3" fmla="*/ 7007 w 1494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74" h="298949">
                <a:moveTo>
                  <a:pt x="7007" y="7007"/>
                </a:moveTo>
                <a:lnTo>
                  <a:pt x="151063" y="7007"/>
                </a:lnTo>
                <a:lnTo>
                  <a:pt x="15106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4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4705D11-0F23-4DB4-B6B2-5B666548AB51}"/>
              </a:ext>
            </a:extLst>
          </p:cNvPr>
          <p:cNvSpPr/>
          <p:nvPr/>
        </p:nvSpPr>
        <p:spPr>
          <a:xfrm>
            <a:off x="6712655" y="2789634"/>
            <a:ext cx="4450281" cy="281564"/>
          </a:xfrm>
          <a:custGeom>
            <a:avLst/>
            <a:gdLst>
              <a:gd name="connsiteX0" fmla="*/ 7007 w 6464773"/>
              <a:gd name="connsiteY0" fmla="*/ 7007 h 298949"/>
              <a:gd name="connsiteX1" fmla="*/ 6462438 w 6464773"/>
              <a:gd name="connsiteY1" fmla="*/ 7007 h 298949"/>
              <a:gd name="connsiteX2" fmla="*/ 6462438 w 6464773"/>
              <a:gd name="connsiteY2" fmla="*/ 305769 h 298949"/>
              <a:gd name="connsiteX3" fmla="*/ 7007 w 646477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4773" h="298949">
                <a:moveTo>
                  <a:pt x="7007" y="7007"/>
                </a:moveTo>
                <a:lnTo>
                  <a:pt x="6462438" y="7007"/>
                </a:lnTo>
                <a:lnTo>
                  <a:pt x="646243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178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399D101-9398-4DE5-A120-6A8C8F56180E}"/>
              </a:ext>
            </a:extLst>
          </p:cNvPr>
          <p:cNvSpPr/>
          <p:nvPr/>
        </p:nvSpPr>
        <p:spPr>
          <a:xfrm>
            <a:off x="11156376" y="2789634"/>
            <a:ext cx="398725" cy="281564"/>
          </a:xfrm>
          <a:custGeom>
            <a:avLst/>
            <a:gdLst>
              <a:gd name="connsiteX0" fmla="*/ 7007 w 579213"/>
              <a:gd name="connsiteY0" fmla="*/ 7007 h 298949"/>
              <a:gd name="connsiteX1" fmla="*/ 590331 w 579213"/>
              <a:gd name="connsiteY1" fmla="*/ 7007 h 298949"/>
              <a:gd name="connsiteX2" fmla="*/ 590331 w 579213"/>
              <a:gd name="connsiteY2" fmla="*/ 305769 h 298949"/>
              <a:gd name="connsiteX3" fmla="*/ 7007 w 57921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213" h="298949">
                <a:moveTo>
                  <a:pt x="7007" y="7007"/>
                </a:moveTo>
                <a:lnTo>
                  <a:pt x="590331" y="7007"/>
                </a:lnTo>
                <a:lnTo>
                  <a:pt x="59033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16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7955601-C686-48EF-A4AA-E6D1C41382CC}"/>
              </a:ext>
            </a:extLst>
          </p:cNvPr>
          <p:cNvSpPr/>
          <p:nvPr/>
        </p:nvSpPr>
        <p:spPr>
          <a:xfrm>
            <a:off x="6712655" y="2141417"/>
            <a:ext cx="4488867" cy="281564"/>
          </a:xfrm>
          <a:custGeom>
            <a:avLst/>
            <a:gdLst>
              <a:gd name="connsiteX0" fmla="*/ 7007 w 6520826"/>
              <a:gd name="connsiteY0" fmla="*/ 7007 h 298949"/>
              <a:gd name="connsiteX1" fmla="*/ 6530636 w 6520826"/>
              <a:gd name="connsiteY1" fmla="*/ 7007 h 298949"/>
              <a:gd name="connsiteX2" fmla="*/ 6530636 w 6520826"/>
              <a:gd name="connsiteY2" fmla="*/ 305769 h 298949"/>
              <a:gd name="connsiteX3" fmla="*/ 7007 w 652082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826" h="298949">
                <a:moveTo>
                  <a:pt x="7007" y="7007"/>
                </a:moveTo>
                <a:lnTo>
                  <a:pt x="6530636" y="7007"/>
                </a:lnTo>
                <a:lnTo>
                  <a:pt x="6530636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180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715FAAD-9923-47B3-8FD9-0B9DA66E2AAE}"/>
              </a:ext>
            </a:extLst>
          </p:cNvPr>
          <p:cNvSpPr/>
          <p:nvPr/>
        </p:nvSpPr>
        <p:spPr>
          <a:xfrm>
            <a:off x="11203322" y="2141417"/>
            <a:ext cx="360139" cy="281564"/>
          </a:xfrm>
          <a:custGeom>
            <a:avLst/>
            <a:gdLst>
              <a:gd name="connsiteX0" fmla="*/ 7006 w 523160"/>
              <a:gd name="connsiteY0" fmla="*/ 7007 h 298949"/>
              <a:gd name="connsiteX1" fmla="*/ 522133 w 523160"/>
              <a:gd name="connsiteY1" fmla="*/ 7007 h 298949"/>
              <a:gd name="connsiteX2" fmla="*/ 522133 w 523160"/>
              <a:gd name="connsiteY2" fmla="*/ 305769 h 298949"/>
              <a:gd name="connsiteX3" fmla="*/ 7006 w 52316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60" h="298949">
                <a:moveTo>
                  <a:pt x="7006" y="7007"/>
                </a:moveTo>
                <a:lnTo>
                  <a:pt x="522133" y="7007"/>
                </a:lnTo>
                <a:lnTo>
                  <a:pt x="522133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14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E1A6FC-3057-488B-9547-C1C3758C99D1}"/>
              </a:ext>
            </a:extLst>
          </p:cNvPr>
          <p:cNvGrpSpPr/>
          <p:nvPr/>
        </p:nvGrpSpPr>
        <p:grpSpPr>
          <a:xfrm>
            <a:off x="6380456" y="2141417"/>
            <a:ext cx="281564" cy="281564"/>
            <a:chOff x="6380456" y="1577175"/>
            <a:chExt cx="281564" cy="28156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C8C28E2-929C-4FE9-9ADE-09517DB9D826}"/>
                </a:ext>
              </a:extLst>
            </p:cNvPr>
            <p:cNvSpPr/>
            <p:nvPr/>
          </p:nvSpPr>
          <p:spPr>
            <a:xfrm>
              <a:off x="6380456" y="1577175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F5E7AB-723A-4264-9C53-FECE7F6B42E5}"/>
                </a:ext>
              </a:extLst>
            </p:cNvPr>
            <p:cNvSpPr/>
            <p:nvPr/>
          </p:nvSpPr>
          <p:spPr>
            <a:xfrm>
              <a:off x="6430082" y="1620817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6 h 56052"/>
                <a:gd name="connsiteX2" fmla="*/ 7007 w 56052"/>
                <a:gd name="connsiteY2" fmla="*/ 32791 h 56052"/>
                <a:gd name="connsiteX3" fmla="*/ 32791 w 56052"/>
                <a:gd name="connsiteY3" fmla="*/ 7007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6"/>
                    <a:pt x="32791" y="58576"/>
                  </a:cubicBezTo>
                  <a:cubicBezTo>
                    <a:pt x="18551" y="58576"/>
                    <a:pt x="7007" y="47032"/>
                    <a:pt x="7007" y="32791"/>
                  </a:cubicBezTo>
                  <a:cubicBezTo>
                    <a:pt x="7007" y="18551"/>
                    <a:pt x="18551" y="7007"/>
                    <a:pt x="32791" y="7007"/>
                  </a:cubicBezTo>
                  <a:cubicBezTo>
                    <a:pt x="47031" y="7007"/>
                    <a:pt x="58575" y="18551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4228A4-E264-4261-BECA-35AB720EA42E}"/>
                </a:ext>
              </a:extLst>
            </p:cNvPr>
            <p:cNvSpPr/>
            <p:nvPr/>
          </p:nvSpPr>
          <p:spPr>
            <a:xfrm>
              <a:off x="6413224" y="1669386"/>
              <a:ext cx="87989" cy="70391"/>
            </a:xfrm>
            <a:custGeom>
              <a:avLst/>
              <a:gdLst>
                <a:gd name="connsiteX0" fmla="*/ 67319 w 93421"/>
                <a:gd name="connsiteY0" fmla="*/ 47178 h 74737"/>
                <a:gd name="connsiteX1" fmla="*/ 74233 w 93421"/>
                <a:gd name="connsiteY1" fmla="*/ 73336 h 74737"/>
                <a:gd name="connsiteX2" fmla="*/ 86564 w 93421"/>
                <a:gd name="connsiteY2" fmla="*/ 81183 h 74737"/>
                <a:gd name="connsiteX3" fmla="*/ 94412 w 93421"/>
                <a:gd name="connsiteY3" fmla="*/ 68104 h 74737"/>
                <a:gd name="connsiteX4" fmla="*/ 87498 w 93421"/>
                <a:gd name="connsiteY4" fmla="*/ 26252 h 74737"/>
                <a:gd name="connsiteX5" fmla="*/ 85817 w 93421"/>
                <a:gd name="connsiteY5" fmla="*/ 19152 h 74737"/>
                <a:gd name="connsiteX6" fmla="*/ 63209 w 93421"/>
                <a:gd name="connsiteY6" fmla="*/ 7007 h 74737"/>
                <a:gd name="connsiteX7" fmla="*/ 38359 w 93421"/>
                <a:gd name="connsiteY7" fmla="*/ 7007 h 74737"/>
                <a:gd name="connsiteX8" fmla="*/ 15751 w 93421"/>
                <a:gd name="connsiteY8" fmla="*/ 19152 h 74737"/>
                <a:gd name="connsiteX9" fmla="*/ 14069 w 93421"/>
                <a:gd name="connsiteY9" fmla="*/ 26252 h 74737"/>
                <a:gd name="connsiteX10" fmla="*/ 7156 w 93421"/>
                <a:gd name="connsiteY10" fmla="*/ 68104 h 74737"/>
                <a:gd name="connsiteX11" fmla="*/ 15003 w 93421"/>
                <a:gd name="connsiteY11" fmla="*/ 81183 h 74737"/>
                <a:gd name="connsiteX12" fmla="*/ 27335 w 93421"/>
                <a:gd name="connsiteY12" fmla="*/ 73336 h 74737"/>
                <a:gd name="connsiteX13" fmla="*/ 34248 w 93421"/>
                <a:gd name="connsiteY13" fmla="*/ 4717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74737">
                  <a:moveTo>
                    <a:pt x="67319" y="47178"/>
                  </a:moveTo>
                  <a:lnTo>
                    <a:pt x="74233" y="73336"/>
                  </a:lnTo>
                  <a:cubicBezTo>
                    <a:pt x="75727" y="78941"/>
                    <a:pt x="81333" y="82491"/>
                    <a:pt x="86564" y="81183"/>
                  </a:cubicBezTo>
                  <a:cubicBezTo>
                    <a:pt x="91796" y="79876"/>
                    <a:pt x="95346" y="73897"/>
                    <a:pt x="94412" y="68104"/>
                  </a:cubicBezTo>
                  <a:lnTo>
                    <a:pt x="87498" y="26252"/>
                  </a:lnTo>
                  <a:cubicBezTo>
                    <a:pt x="87498" y="26252"/>
                    <a:pt x="86938" y="21394"/>
                    <a:pt x="85817" y="19152"/>
                  </a:cubicBezTo>
                  <a:cubicBezTo>
                    <a:pt x="83388" y="13733"/>
                    <a:pt x="72925" y="7007"/>
                    <a:pt x="63209" y="7007"/>
                  </a:cubicBezTo>
                  <a:lnTo>
                    <a:pt x="38359" y="7007"/>
                  </a:lnTo>
                  <a:cubicBezTo>
                    <a:pt x="28643" y="7007"/>
                    <a:pt x="18180" y="13733"/>
                    <a:pt x="15751" y="19152"/>
                  </a:cubicBezTo>
                  <a:cubicBezTo>
                    <a:pt x="14816" y="21394"/>
                    <a:pt x="14069" y="26252"/>
                    <a:pt x="14069" y="26252"/>
                  </a:cubicBezTo>
                  <a:lnTo>
                    <a:pt x="7156" y="68104"/>
                  </a:lnTo>
                  <a:cubicBezTo>
                    <a:pt x="6222" y="73897"/>
                    <a:pt x="9772" y="79689"/>
                    <a:pt x="15003" y="81183"/>
                  </a:cubicBezTo>
                  <a:cubicBezTo>
                    <a:pt x="20235" y="82678"/>
                    <a:pt x="25840" y="79128"/>
                    <a:pt x="27335" y="73336"/>
                  </a:cubicBezTo>
                  <a:lnTo>
                    <a:pt x="34248" y="4717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28CF862-5002-4258-B60F-81FC4B5DDDE7}"/>
                </a:ext>
              </a:extLst>
            </p:cNvPr>
            <p:cNvSpPr/>
            <p:nvPr/>
          </p:nvSpPr>
          <p:spPr>
            <a:xfrm>
              <a:off x="6428323" y="1736082"/>
              <a:ext cx="35196" cy="87989"/>
            </a:xfrm>
            <a:custGeom>
              <a:avLst/>
              <a:gdLst>
                <a:gd name="connsiteX0" fmla="*/ 7007 w 37368"/>
                <a:gd name="connsiteY0" fmla="*/ 7007 h 93421"/>
                <a:gd name="connsiteX1" fmla="*/ 8501 w 37368"/>
                <a:gd name="connsiteY1" fmla="*/ 76325 h 93421"/>
                <a:gd name="connsiteX2" fmla="*/ 22701 w 37368"/>
                <a:gd name="connsiteY2" fmla="*/ 90152 h 93421"/>
                <a:gd name="connsiteX3" fmla="*/ 35594 w 37368"/>
                <a:gd name="connsiteY3" fmla="*/ 76325 h 93421"/>
                <a:gd name="connsiteX4" fmla="*/ 35594 w 37368"/>
                <a:gd name="connsiteY4" fmla="*/ 2868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7007"/>
                  </a:moveTo>
                  <a:lnTo>
                    <a:pt x="8501" y="76325"/>
                  </a:lnTo>
                  <a:cubicBezTo>
                    <a:pt x="9249" y="83986"/>
                    <a:pt x="15601" y="90152"/>
                    <a:pt x="22701" y="90152"/>
                  </a:cubicBezTo>
                  <a:cubicBezTo>
                    <a:pt x="29801" y="90152"/>
                    <a:pt x="35594" y="83986"/>
                    <a:pt x="35594" y="76325"/>
                  </a:cubicBezTo>
                  <a:lnTo>
                    <a:pt x="35594" y="286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1247773-6D17-4C54-97BE-2085593D71B2}"/>
                </a:ext>
              </a:extLst>
            </p:cNvPr>
            <p:cNvSpPr/>
            <p:nvPr/>
          </p:nvSpPr>
          <p:spPr>
            <a:xfrm>
              <a:off x="6455071" y="1735378"/>
              <a:ext cx="35196" cy="87989"/>
            </a:xfrm>
            <a:custGeom>
              <a:avLst/>
              <a:gdLst>
                <a:gd name="connsiteX0" fmla="*/ 7007 w 37368"/>
                <a:gd name="connsiteY0" fmla="*/ 29428 h 93421"/>
                <a:gd name="connsiteX1" fmla="*/ 7007 w 37368"/>
                <a:gd name="connsiteY1" fmla="*/ 77073 h 93421"/>
                <a:gd name="connsiteX2" fmla="*/ 19899 w 37368"/>
                <a:gd name="connsiteY2" fmla="*/ 90899 h 93421"/>
                <a:gd name="connsiteX3" fmla="*/ 34099 w 37368"/>
                <a:gd name="connsiteY3" fmla="*/ 77073 h 93421"/>
                <a:gd name="connsiteX4" fmla="*/ 32791 w 37368"/>
                <a:gd name="connsiteY4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29428"/>
                  </a:moveTo>
                  <a:lnTo>
                    <a:pt x="7007" y="77073"/>
                  </a:lnTo>
                  <a:cubicBezTo>
                    <a:pt x="7007" y="84733"/>
                    <a:pt x="12799" y="90899"/>
                    <a:pt x="19899" y="90899"/>
                  </a:cubicBezTo>
                  <a:cubicBezTo>
                    <a:pt x="26999" y="90899"/>
                    <a:pt x="33352" y="84733"/>
                    <a:pt x="34099" y="77073"/>
                  </a:cubicBezTo>
                  <a:lnTo>
                    <a:pt x="32791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98D72BA-912E-45B7-9E7B-E82C64811D05}"/>
                </a:ext>
              </a:extLst>
            </p:cNvPr>
            <p:cNvSpPr/>
            <p:nvPr/>
          </p:nvSpPr>
          <p:spPr>
            <a:xfrm>
              <a:off x="6551507" y="1620817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6 h 56052"/>
                <a:gd name="connsiteX2" fmla="*/ 7007 w 56052"/>
                <a:gd name="connsiteY2" fmla="*/ 32791 h 56052"/>
                <a:gd name="connsiteX3" fmla="*/ 32791 w 56052"/>
                <a:gd name="connsiteY3" fmla="*/ 7007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6"/>
                    <a:pt x="32791" y="58576"/>
                  </a:cubicBezTo>
                  <a:cubicBezTo>
                    <a:pt x="18551" y="58576"/>
                    <a:pt x="7007" y="47032"/>
                    <a:pt x="7007" y="32791"/>
                  </a:cubicBezTo>
                  <a:cubicBezTo>
                    <a:pt x="7007" y="18551"/>
                    <a:pt x="18551" y="7007"/>
                    <a:pt x="32791" y="7007"/>
                  </a:cubicBezTo>
                  <a:cubicBezTo>
                    <a:pt x="47031" y="7007"/>
                    <a:pt x="58575" y="18551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9C56EF-F914-4671-9C5E-2A09E5424886}"/>
                </a:ext>
              </a:extLst>
            </p:cNvPr>
            <p:cNvSpPr/>
            <p:nvPr/>
          </p:nvSpPr>
          <p:spPr>
            <a:xfrm>
              <a:off x="6514151" y="1669211"/>
              <a:ext cx="70391" cy="87989"/>
            </a:xfrm>
            <a:custGeom>
              <a:avLst/>
              <a:gdLst>
                <a:gd name="connsiteX0" fmla="*/ 44052 w 74737"/>
                <a:gd name="connsiteY0" fmla="*/ 59510 h 93421"/>
                <a:gd name="connsiteX1" fmla="*/ 33029 w 74737"/>
                <a:gd name="connsiteY1" fmla="*/ 80810 h 93421"/>
                <a:gd name="connsiteX2" fmla="*/ 14531 w 74737"/>
                <a:gd name="connsiteY2" fmla="*/ 88096 h 93421"/>
                <a:gd name="connsiteX3" fmla="*/ 7805 w 74737"/>
                <a:gd name="connsiteY3" fmla="*/ 70720 h 93421"/>
                <a:gd name="connsiteX4" fmla="*/ 21631 w 74737"/>
                <a:gd name="connsiteY4" fmla="*/ 29241 h 93421"/>
                <a:gd name="connsiteX5" fmla="*/ 24808 w 74737"/>
                <a:gd name="connsiteY5" fmla="*/ 21394 h 93421"/>
                <a:gd name="connsiteX6" fmla="*/ 51339 w 74737"/>
                <a:gd name="connsiteY6" fmla="*/ 7007 h 93421"/>
                <a:gd name="connsiteX7" fmla="*/ 72453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44052" y="59510"/>
                  </a:moveTo>
                  <a:lnTo>
                    <a:pt x="33029" y="80810"/>
                  </a:lnTo>
                  <a:cubicBezTo>
                    <a:pt x="30226" y="86975"/>
                    <a:pt x="23686" y="92020"/>
                    <a:pt x="14531" y="88096"/>
                  </a:cubicBezTo>
                  <a:cubicBezTo>
                    <a:pt x="8739" y="85668"/>
                    <a:pt x="5376" y="77073"/>
                    <a:pt x="7805" y="70720"/>
                  </a:cubicBezTo>
                  <a:lnTo>
                    <a:pt x="21631" y="29241"/>
                  </a:lnTo>
                  <a:lnTo>
                    <a:pt x="24808" y="21394"/>
                  </a:lnTo>
                  <a:cubicBezTo>
                    <a:pt x="30226" y="12799"/>
                    <a:pt x="39942" y="7007"/>
                    <a:pt x="51339" y="7007"/>
                  </a:cubicBezTo>
                  <a:lnTo>
                    <a:pt x="72453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60BD95-97A3-4604-85A5-053DC99B42D5}"/>
                </a:ext>
              </a:extLst>
            </p:cNvPr>
            <p:cNvSpPr/>
            <p:nvPr/>
          </p:nvSpPr>
          <p:spPr>
            <a:xfrm>
              <a:off x="6575791" y="1669211"/>
              <a:ext cx="70391" cy="87989"/>
            </a:xfrm>
            <a:custGeom>
              <a:avLst/>
              <a:gdLst>
                <a:gd name="connsiteX0" fmla="*/ 35407 w 74737"/>
                <a:gd name="connsiteY0" fmla="*/ 59510 h 93421"/>
                <a:gd name="connsiteX1" fmla="*/ 46431 w 74737"/>
                <a:gd name="connsiteY1" fmla="*/ 80810 h 93421"/>
                <a:gd name="connsiteX2" fmla="*/ 64928 w 74737"/>
                <a:gd name="connsiteY2" fmla="*/ 88096 h 93421"/>
                <a:gd name="connsiteX3" fmla="*/ 71654 w 74737"/>
                <a:gd name="connsiteY3" fmla="*/ 70720 h 93421"/>
                <a:gd name="connsiteX4" fmla="*/ 57828 w 74737"/>
                <a:gd name="connsiteY4" fmla="*/ 29241 h 93421"/>
                <a:gd name="connsiteX5" fmla="*/ 54652 w 74737"/>
                <a:gd name="connsiteY5" fmla="*/ 21394 h 93421"/>
                <a:gd name="connsiteX6" fmla="*/ 28120 w 74737"/>
                <a:gd name="connsiteY6" fmla="*/ 7007 h 93421"/>
                <a:gd name="connsiteX7" fmla="*/ 7007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35407" y="59510"/>
                  </a:moveTo>
                  <a:lnTo>
                    <a:pt x="46431" y="80810"/>
                  </a:lnTo>
                  <a:cubicBezTo>
                    <a:pt x="49233" y="86975"/>
                    <a:pt x="55773" y="92020"/>
                    <a:pt x="64928" y="88096"/>
                  </a:cubicBezTo>
                  <a:cubicBezTo>
                    <a:pt x="70720" y="85668"/>
                    <a:pt x="74083" y="77073"/>
                    <a:pt x="71654" y="70720"/>
                  </a:cubicBezTo>
                  <a:lnTo>
                    <a:pt x="57828" y="29241"/>
                  </a:lnTo>
                  <a:lnTo>
                    <a:pt x="54652" y="21394"/>
                  </a:lnTo>
                  <a:cubicBezTo>
                    <a:pt x="49233" y="12799"/>
                    <a:pt x="39517" y="7007"/>
                    <a:pt x="28120" y="7007"/>
                  </a:cubicBezTo>
                  <a:lnTo>
                    <a:pt x="70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F6F650-2DC4-4CD9-876C-68412139A1BF}"/>
                </a:ext>
              </a:extLst>
            </p:cNvPr>
            <p:cNvSpPr/>
            <p:nvPr/>
          </p:nvSpPr>
          <p:spPr>
            <a:xfrm>
              <a:off x="6534613" y="1744177"/>
              <a:ext cx="52793" cy="70391"/>
            </a:xfrm>
            <a:custGeom>
              <a:avLst/>
              <a:gdLst>
                <a:gd name="connsiteX0" fmla="*/ 7007 w 56052"/>
                <a:gd name="connsiteY0" fmla="*/ 7007 h 74737"/>
                <a:gd name="connsiteX1" fmla="*/ 13920 w 56052"/>
                <a:gd name="connsiteY1" fmla="*/ 64368 h 74737"/>
                <a:gd name="connsiteX2" fmla="*/ 33352 w 56052"/>
                <a:gd name="connsiteY2" fmla="*/ 81370 h 74737"/>
                <a:gd name="connsiteX3" fmla="*/ 50915 w 56052"/>
                <a:gd name="connsiteY3" fmla="*/ 64181 h 74737"/>
                <a:gd name="connsiteX4" fmla="*/ 50915 w 56052"/>
                <a:gd name="connsiteY4" fmla="*/ 3708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7007"/>
                  </a:moveTo>
                  <a:lnTo>
                    <a:pt x="13920" y="64368"/>
                  </a:lnTo>
                  <a:cubicBezTo>
                    <a:pt x="14854" y="73710"/>
                    <a:pt x="23636" y="81370"/>
                    <a:pt x="33352" y="81370"/>
                  </a:cubicBezTo>
                  <a:cubicBezTo>
                    <a:pt x="43067" y="81370"/>
                    <a:pt x="50915" y="73710"/>
                    <a:pt x="50915" y="64181"/>
                  </a:cubicBezTo>
                  <a:lnTo>
                    <a:pt x="50915" y="3708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95093B-0186-4011-8795-F53E41D481C9}"/>
                </a:ext>
              </a:extLst>
            </p:cNvPr>
            <p:cNvSpPr/>
            <p:nvPr/>
          </p:nvSpPr>
          <p:spPr>
            <a:xfrm>
              <a:off x="6575967" y="1742769"/>
              <a:ext cx="52793" cy="70391"/>
            </a:xfrm>
            <a:custGeom>
              <a:avLst/>
              <a:gdLst>
                <a:gd name="connsiteX0" fmla="*/ 7007 w 56052"/>
                <a:gd name="connsiteY0" fmla="*/ 38583 h 74737"/>
                <a:gd name="connsiteX1" fmla="*/ 7007 w 56052"/>
                <a:gd name="connsiteY1" fmla="*/ 65675 h 74737"/>
                <a:gd name="connsiteX2" fmla="*/ 24570 w 56052"/>
                <a:gd name="connsiteY2" fmla="*/ 82865 h 74737"/>
                <a:gd name="connsiteX3" fmla="*/ 44002 w 56052"/>
                <a:gd name="connsiteY3" fmla="*/ 65862 h 74737"/>
                <a:gd name="connsiteX4" fmla="*/ 50167 w 56052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38583"/>
                  </a:moveTo>
                  <a:lnTo>
                    <a:pt x="7007" y="65675"/>
                  </a:lnTo>
                  <a:cubicBezTo>
                    <a:pt x="7007" y="75018"/>
                    <a:pt x="14854" y="82865"/>
                    <a:pt x="24570" y="82865"/>
                  </a:cubicBezTo>
                  <a:cubicBezTo>
                    <a:pt x="34286" y="82865"/>
                    <a:pt x="42881" y="75204"/>
                    <a:pt x="44002" y="65862"/>
                  </a:cubicBezTo>
                  <a:lnTo>
                    <a:pt x="5016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E78ABE2D-3758-4B7A-A8B1-9602D66E1D24}"/>
              </a:ext>
            </a:extLst>
          </p:cNvPr>
          <p:cNvSpPr txBox="1"/>
          <p:nvPr/>
        </p:nvSpPr>
        <p:spPr>
          <a:xfrm>
            <a:off x="6380456" y="1906406"/>
            <a:ext cx="82875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rmAutofit lnSpcReduction="10000"/>
          </a:bodyPr>
          <a:lstStyle/>
          <a:p>
            <a:r>
              <a:rPr lang="en-GB" sz="1200" b="1" dirty="0"/>
              <a:t>Obesity, men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74B8692-24A0-492A-9699-1F31EE08FDAC}"/>
              </a:ext>
            </a:extLst>
          </p:cNvPr>
          <p:cNvSpPr txBox="1"/>
          <p:nvPr/>
        </p:nvSpPr>
        <p:spPr>
          <a:xfrm>
            <a:off x="6380456" y="2558479"/>
            <a:ext cx="100989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b="1" dirty="0"/>
              <a:t>Obesity, women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FFEE86F-83CD-44F9-ADD2-D167B21A97CE}"/>
              </a:ext>
            </a:extLst>
          </p:cNvPr>
          <p:cNvSpPr txBox="1"/>
          <p:nvPr/>
        </p:nvSpPr>
        <p:spPr>
          <a:xfrm>
            <a:off x="6380456" y="3197852"/>
            <a:ext cx="90890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Diabetes, men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FDF3054-A8CA-42B4-B020-9906BECF8814}"/>
              </a:ext>
            </a:extLst>
          </p:cNvPr>
          <p:cNvSpPr txBox="1"/>
          <p:nvPr/>
        </p:nvSpPr>
        <p:spPr>
          <a:xfrm>
            <a:off x="6380456" y="3841179"/>
            <a:ext cx="109004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Diabetes, women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768DF78-8EB9-44DC-9B0D-EE189BCCA679}"/>
              </a:ext>
            </a:extLst>
          </p:cNvPr>
          <p:cNvSpPr txBox="1"/>
          <p:nvPr/>
        </p:nvSpPr>
        <p:spPr>
          <a:xfrm>
            <a:off x="6289853" y="1328498"/>
            <a:ext cx="4490062" cy="318924"/>
          </a:xfrm>
          <a:prstGeom prst="rect">
            <a:avLst/>
          </a:prstGeom>
          <a:noFill/>
        </p:spPr>
        <p:txBody>
          <a:bodyPr wrap="none" lIns="72000" tIns="36000" rIns="36000" bIns="36000" rtlCol="0" anchor="t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Nutrition-related NCD targets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194FAB4-A78B-4088-AF69-A294EE368D25}"/>
              </a:ext>
            </a:extLst>
          </p:cNvPr>
          <p:cNvCxnSpPr>
            <a:cxnSpLocks/>
          </p:cNvCxnSpPr>
          <p:nvPr/>
        </p:nvCxnSpPr>
        <p:spPr>
          <a:xfrm>
            <a:off x="6093228" y="1377211"/>
            <a:ext cx="0" cy="3688275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61224F-548D-4389-837C-7216441814F5}"/>
              </a:ext>
            </a:extLst>
          </p:cNvPr>
          <p:cNvSpPr/>
          <p:nvPr/>
        </p:nvSpPr>
        <p:spPr>
          <a:xfrm>
            <a:off x="8505825" y="3672114"/>
            <a:ext cx="3686175" cy="1625601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86BE5-F2F6-48B7-AB47-F981B46D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10C579-007B-4328-A528-A5086BF09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… including for stunting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D03874-ECFE-4BC1-9188-70BED99C5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492" y="1583254"/>
            <a:ext cx="947738" cy="949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44D099-7AE0-4412-AFCC-E858C6173635}"/>
              </a:ext>
            </a:extLst>
          </p:cNvPr>
          <p:cNvSpPr txBox="1"/>
          <p:nvPr/>
        </p:nvSpPr>
        <p:spPr>
          <a:xfrm>
            <a:off x="608583" y="2188727"/>
            <a:ext cx="9949880" cy="318924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r>
              <a:rPr lang="pt-PT" sz="1600" b="1" dirty="0" err="1">
                <a:solidFill>
                  <a:srgbClr val="FFFFFF"/>
                </a:solidFill>
              </a:rPr>
              <a:t>Off</a:t>
            </a:r>
            <a:r>
              <a:rPr lang="pt-PT" sz="1600" b="1" dirty="0">
                <a:solidFill>
                  <a:srgbClr val="FFFFFF"/>
                </a:solidFill>
              </a:rPr>
              <a:t> </a:t>
            </a:r>
            <a:r>
              <a:rPr lang="pt-PT" sz="1600" b="1" dirty="0" err="1">
                <a:solidFill>
                  <a:srgbClr val="FFFFFF"/>
                </a:solidFill>
              </a:rPr>
              <a:t>course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A70D0-A8A0-43C2-BE83-6D0056D15A27}"/>
              </a:ext>
            </a:extLst>
          </p:cNvPr>
          <p:cNvSpPr txBox="1"/>
          <p:nvPr/>
        </p:nvSpPr>
        <p:spPr>
          <a:xfrm>
            <a:off x="608583" y="2567361"/>
            <a:ext cx="7978949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1600" dirty="0"/>
              <a:t>Target: 40% reduction in the number of children under 5 who are stunted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D00FD-60BF-49AB-AFF4-4171074CECDF}"/>
              </a:ext>
            </a:extLst>
          </p:cNvPr>
          <p:cNvSpPr txBox="1"/>
          <p:nvPr/>
        </p:nvSpPr>
        <p:spPr>
          <a:xfrm>
            <a:off x="613662" y="3677130"/>
            <a:ext cx="7545713" cy="257369"/>
          </a:xfrm>
          <a:prstGeom prst="rect">
            <a:avLst/>
          </a:prstGeom>
          <a:solidFill>
            <a:srgbClr val="D2DAE6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E61CB-C992-43EE-95A2-C6D92F9A189C}"/>
              </a:ext>
            </a:extLst>
          </p:cNvPr>
          <p:cNvSpPr txBox="1"/>
          <p:nvPr/>
        </p:nvSpPr>
        <p:spPr>
          <a:xfrm>
            <a:off x="613662" y="3677130"/>
            <a:ext cx="5469263" cy="257369"/>
          </a:xfrm>
          <a:prstGeom prst="rect">
            <a:avLst/>
          </a:prstGeom>
          <a:solidFill>
            <a:srgbClr val="425769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55BEF-9D57-44CA-AB4C-A23F9B39B5E1}"/>
              </a:ext>
            </a:extLst>
          </p:cNvPr>
          <p:cNvSpPr txBox="1"/>
          <p:nvPr/>
        </p:nvSpPr>
        <p:spPr>
          <a:xfrm>
            <a:off x="613662" y="4318952"/>
            <a:ext cx="7545713" cy="257369"/>
          </a:xfrm>
          <a:prstGeom prst="rect">
            <a:avLst/>
          </a:prstGeom>
          <a:solidFill>
            <a:srgbClr val="D2DAE6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2E881-FC55-4F1D-9048-021A0D57A04D}"/>
              </a:ext>
            </a:extLst>
          </p:cNvPr>
          <p:cNvSpPr txBox="1"/>
          <p:nvPr/>
        </p:nvSpPr>
        <p:spPr>
          <a:xfrm>
            <a:off x="613662" y="4318952"/>
            <a:ext cx="5002539" cy="257369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A40735-7720-4CB6-B107-2CD691D59DDC}"/>
              </a:ext>
            </a:extLst>
          </p:cNvPr>
          <p:cNvSpPr txBox="1"/>
          <p:nvPr/>
        </p:nvSpPr>
        <p:spPr>
          <a:xfrm>
            <a:off x="613662" y="5028996"/>
            <a:ext cx="7545713" cy="257369"/>
          </a:xfrm>
          <a:prstGeom prst="rect">
            <a:avLst/>
          </a:prstGeom>
          <a:solidFill>
            <a:srgbClr val="D2DAE6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10578-F96E-4D6A-B77A-1168DA011312}"/>
              </a:ext>
            </a:extLst>
          </p:cNvPr>
          <p:cNvSpPr txBox="1"/>
          <p:nvPr/>
        </p:nvSpPr>
        <p:spPr>
          <a:xfrm>
            <a:off x="613662" y="5028996"/>
            <a:ext cx="3326139" cy="257369"/>
          </a:xfrm>
          <a:prstGeom prst="rect">
            <a:avLst/>
          </a:prstGeom>
          <a:solidFill>
            <a:schemeClr val="accent5"/>
          </a:solidFill>
        </p:spPr>
        <p:txBody>
          <a:bodyPr wrap="square" lIns="72000" tIns="36000" rIns="36000" bIns="36000" rtlCol="0" anchor="ctr">
            <a:spAutoFit/>
          </a:bodyPr>
          <a:lstStyle/>
          <a:p>
            <a:endParaRPr lang="en-GB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DEB29-B820-4680-AF5A-3665981F6554}"/>
              </a:ext>
            </a:extLst>
          </p:cNvPr>
          <p:cNvSpPr txBox="1"/>
          <p:nvPr/>
        </p:nvSpPr>
        <p:spPr>
          <a:xfrm>
            <a:off x="545082" y="3331689"/>
            <a:ext cx="2791781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r>
              <a:rPr lang="pt-PT" sz="1600" b="1" dirty="0" err="1"/>
              <a:t>Baseline</a:t>
            </a:r>
            <a:r>
              <a:rPr lang="pt-PT" sz="1600" b="1" dirty="0"/>
              <a:t> (2012)</a:t>
            </a:r>
            <a:endParaRPr lang="en-GB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2BF778-0F29-4226-A2AB-B0612E5C1E6B}"/>
              </a:ext>
            </a:extLst>
          </p:cNvPr>
          <p:cNvSpPr txBox="1"/>
          <p:nvPr/>
        </p:nvSpPr>
        <p:spPr>
          <a:xfrm>
            <a:off x="545082" y="3978422"/>
            <a:ext cx="2791781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r>
              <a:rPr lang="pt-PT" sz="1600" b="1" dirty="0"/>
              <a:t>2017 data</a:t>
            </a:r>
            <a:endParaRPr lang="en-GB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89E84-A42D-4E98-871C-7773C7EBC77A}"/>
              </a:ext>
            </a:extLst>
          </p:cNvPr>
          <p:cNvSpPr txBox="1"/>
          <p:nvPr/>
        </p:nvSpPr>
        <p:spPr>
          <a:xfrm>
            <a:off x="545082" y="4693378"/>
            <a:ext cx="2791781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r>
              <a:rPr lang="pt-PT" sz="1600" b="1" dirty="0"/>
              <a:t>Target (2025)</a:t>
            </a:r>
            <a:endParaRPr lang="en-GB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67C252-EEB3-46FF-BCFC-7870AF2EEDB9}"/>
              </a:ext>
            </a:extLst>
          </p:cNvPr>
          <p:cNvSpPr txBox="1"/>
          <p:nvPr/>
        </p:nvSpPr>
        <p:spPr>
          <a:xfrm>
            <a:off x="8747190" y="3894565"/>
            <a:ext cx="2690068" cy="1180699"/>
          </a:xfrm>
          <a:prstGeom prst="rect">
            <a:avLst/>
          </a:prstGeom>
          <a:noFill/>
        </p:spPr>
        <p:txBody>
          <a:bodyPr wrap="square" lIns="72000" tIns="36000" rIns="36000" bIns="36000" rtlCol="0" anchor="ctr">
            <a:spAutoFit/>
          </a:bodyPr>
          <a:lstStyle/>
          <a:p>
            <a:r>
              <a:rPr lang="en-GB" dirty="0"/>
              <a:t>There will be about</a:t>
            </a:r>
            <a:r>
              <a:rPr lang="en-GB" b="1" dirty="0"/>
              <a:t> 130 million </a:t>
            </a:r>
            <a:r>
              <a:rPr lang="en-GB" dirty="0"/>
              <a:t>stunted children in 2025 if current trends continue.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CE47F-B539-459E-8ED3-78FC200FA185}"/>
              </a:ext>
            </a:extLst>
          </p:cNvPr>
          <p:cNvSpPr txBox="1"/>
          <p:nvPr/>
        </p:nvSpPr>
        <p:spPr>
          <a:xfrm>
            <a:off x="5387601" y="3393244"/>
            <a:ext cx="2791781" cy="257369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pPr algn="r"/>
            <a:r>
              <a:rPr lang="pt-PT" sz="1200" dirty="0"/>
              <a:t>165.2m</a:t>
            </a:r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40D82-3340-4FC1-A3D5-80C0D5C27A83}"/>
              </a:ext>
            </a:extLst>
          </p:cNvPr>
          <p:cNvSpPr txBox="1"/>
          <p:nvPr/>
        </p:nvSpPr>
        <p:spPr>
          <a:xfrm>
            <a:off x="5387601" y="4039977"/>
            <a:ext cx="2791781" cy="257369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pPr algn="r"/>
            <a:r>
              <a:rPr lang="pt-PT" sz="1200" dirty="0"/>
              <a:t>150.8m</a:t>
            </a:r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FB2E8-0334-4FD9-A887-38FA28CD3AEF}"/>
              </a:ext>
            </a:extLst>
          </p:cNvPr>
          <p:cNvSpPr txBox="1"/>
          <p:nvPr/>
        </p:nvSpPr>
        <p:spPr>
          <a:xfrm>
            <a:off x="5387601" y="4754933"/>
            <a:ext cx="2791781" cy="257369"/>
          </a:xfrm>
          <a:prstGeom prst="rect">
            <a:avLst/>
          </a:prstGeom>
          <a:noFill/>
        </p:spPr>
        <p:txBody>
          <a:bodyPr wrap="square" lIns="72000" tIns="36000" rIns="36000" bIns="36000" rtlCol="0" anchor="b">
            <a:spAutoFit/>
          </a:bodyPr>
          <a:lstStyle/>
          <a:p>
            <a:pPr algn="r"/>
            <a:r>
              <a:rPr lang="pt-PT" sz="1200" dirty="0" err="1"/>
              <a:t>Around</a:t>
            </a:r>
            <a:r>
              <a:rPr lang="pt-PT" sz="1200" dirty="0"/>
              <a:t> 100m</a:t>
            </a:r>
            <a:endParaRPr lang="en-GB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C5E66-8142-4FFC-B9DB-2EFD4AFF4389}"/>
              </a:ext>
            </a:extLst>
          </p:cNvPr>
          <p:cNvSpPr txBox="1"/>
          <p:nvPr/>
        </p:nvSpPr>
        <p:spPr>
          <a:xfrm>
            <a:off x="531310" y="1691354"/>
            <a:ext cx="9269915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1600" b="1" dirty="0" err="1"/>
              <a:t>Childhood</a:t>
            </a:r>
            <a:r>
              <a:rPr lang="pt-PT" sz="1600" b="1" dirty="0"/>
              <a:t> </a:t>
            </a:r>
            <a:r>
              <a:rPr lang="pt-PT" sz="1600" b="1" dirty="0" err="1"/>
              <a:t>stunting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559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7D4168-D156-44C2-A4C6-642FCB6166BA}"/>
              </a:ext>
            </a:extLst>
          </p:cNvPr>
          <p:cNvSpPr/>
          <p:nvPr/>
        </p:nvSpPr>
        <p:spPr>
          <a:xfrm>
            <a:off x="1" y="2076167"/>
            <a:ext cx="3004456" cy="1499221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81DC-B984-4053-876A-6FD4215139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Stunting is shown to be higher in conflict versus non-conflict countries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6594593-AF99-43BC-B079-A9E845F1F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660504"/>
              </p:ext>
            </p:extLst>
          </p:nvPr>
        </p:nvGraphicFramePr>
        <p:xfrm>
          <a:off x="5372887" y="1799404"/>
          <a:ext cx="3474374" cy="347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638F135-CD25-4C39-8CF1-30BC22DC6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856696"/>
              </p:ext>
            </p:extLst>
          </p:nvPr>
        </p:nvGraphicFramePr>
        <p:xfrm>
          <a:off x="5923552" y="2350810"/>
          <a:ext cx="2373045" cy="237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D1B5AD8-F3D5-44ED-83BA-0D95BAB004D0}"/>
              </a:ext>
            </a:extLst>
          </p:cNvPr>
          <p:cNvSpPr txBox="1"/>
          <p:nvPr/>
        </p:nvSpPr>
        <p:spPr>
          <a:xfrm>
            <a:off x="3545658" y="2082659"/>
            <a:ext cx="1489393" cy="686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20%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1" dirty="0"/>
              <a:t>Children affected by stunting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889F97-5640-4A95-86CF-43A113BBF2DA}"/>
              </a:ext>
            </a:extLst>
          </p:cNvPr>
          <p:cNvSpPr txBox="1"/>
          <p:nvPr/>
        </p:nvSpPr>
        <p:spPr>
          <a:xfrm>
            <a:off x="3545658" y="3250438"/>
            <a:ext cx="1108553" cy="88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80%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Children</a:t>
            </a:r>
            <a:br>
              <a:rPr lang="en-GB" sz="1400" dirty="0"/>
            </a:br>
            <a:r>
              <a:rPr lang="en-GB" sz="1400" dirty="0"/>
              <a:t>not affected by stunting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F5A8A0-46AF-43A7-9888-8475098C93E0}"/>
              </a:ext>
            </a:extLst>
          </p:cNvPr>
          <p:cNvSpPr txBox="1"/>
          <p:nvPr/>
        </p:nvSpPr>
        <p:spPr>
          <a:xfrm>
            <a:off x="9403243" y="3119148"/>
            <a:ext cx="1489393" cy="686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accent2"/>
                </a:solidFill>
              </a:rPr>
              <a:t>34%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GB" sz="1400" b="1" dirty="0"/>
              <a:t>Children affected by stunting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1A56DE-2B9C-4A76-A619-1B0EFA7A9EB9}"/>
              </a:ext>
            </a:extLst>
          </p:cNvPr>
          <p:cNvSpPr txBox="1"/>
          <p:nvPr/>
        </p:nvSpPr>
        <p:spPr>
          <a:xfrm>
            <a:off x="9784083" y="4286927"/>
            <a:ext cx="1108553" cy="88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accent2"/>
                </a:solidFill>
              </a:rPr>
              <a:t>66%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Children</a:t>
            </a:r>
            <a:br>
              <a:rPr lang="en-GB" sz="1400" dirty="0"/>
            </a:br>
            <a:r>
              <a:rPr lang="en-GB" sz="1400" dirty="0"/>
              <a:t>not affected by stunting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D9FE3F-422D-42E2-8F4F-6F1D8CDF6074}"/>
              </a:ext>
            </a:extLst>
          </p:cNvPr>
          <p:cNvCxnSpPr>
            <a:cxnSpLocks/>
          </p:cNvCxnSpPr>
          <p:nvPr/>
        </p:nvCxnSpPr>
        <p:spPr>
          <a:xfrm flipH="1">
            <a:off x="6542858" y="3266525"/>
            <a:ext cx="384630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C3F4C9-44FD-4915-8D39-0362C2981A42}"/>
              </a:ext>
            </a:extLst>
          </p:cNvPr>
          <p:cNvCxnSpPr>
            <a:cxnSpLocks/>
          </p:cNvCxnSpPr>
          <p:nvPr/>
        </p:nvCxnSpPr>
        <p:spPr>
          <a:xfrm flipH="1">
            <a:off x="7641408" y="4431619"/>
            <a:ext cx="27477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2EAF29-B2E5-4922-9ED5-6789A964C762}"/>
              </a:ext>
            </a:extLst>
          </p:cNvPr>
          <p:cNvCxnSpPr>
            <a:cxnSpLocks/>
          </p:cNvCxnSpPr>
          <p:nvPr/>
        </p:nvCxnSpPr>
        <p:spPr>
          <a:xfrm flipH="1">
            <a:off x="4068156" y="2251476"/>
            <a:ext cx="211402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EE0B63-5A03-4A90-A47C-4CCA6A00998C}"/>
              </a:ext>
            </a:extLst>
          </p:cNvPr>
          <p:cNvCxnSpPr>
            <a:cxnSpLocks/>
          </p:cNvCxnSpPr>
          <p:nvPr/>
        </p:nvCxnSpPr>
        <p:spPr>
          <a:xfrm flipH="1">
            <a:off x="4068156" y="3407176"/>
            <a:ext cx="145108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C40B4D5-1B33-4BAE-BB33-4C9815D33BC5}"/>
              </a:ext>
            </a:extLst>
          </p:cNvPr>
          <p:cNvSpPr/>
          <p:nvPr/>
        </p:nvSpPr>
        <p:spPr>
          <a:xfrm>
            <a:off x="3511369" y="4775944"/>
            <a:ext cx="185738" cy="185738"/>
          </a:xfrm>
          <a:prstGeom prst="ellipse">
            <a:avLst/>
          </a:prstGeom>
          <a:gradFill flip="none" rotWithShape="1">
            <a:gsLst>
              <a:gs pos="50000">
                <a:schemeClr val="accent1"/>
              </a:gs>
              <a:gs pos="50000">
                <a:schemeClr val="accent2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B28DCB-E50E-4628-A15A-15169E9E4758}"/>
              </a:ext>
            </a:extLst>
          </p:cNvPr>
          <p:cNvSpPr txBox="1"/>
          <p:nvPr/>
        </p:nvSpPr>
        <p:spPr>
          <a:xfrm>
            <a:off x="3811851" y="4688287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Countries affected </a:t>
            </a:r>
            <a:br>
              <a:rPr lang="pt-PT" sz="1200" b="1" dirty="0"/>
            </a:br>
            <a:r>
              <a:rPr lang="pt-PT" sz="1200" b="1" dirty="0"/>
              <a:t>by conflict</a:t>
            </a:r>
            <a:endParaRPr lang="en-GB" sz="1200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F31775C-1885-44FC-AC2C-130FF19A51C2}"/>
              </a:ext>
            </a:extLst>
          </p:cNvPr>
          <p:cNvSpPr/>
          <p:nvPr/>
        </p:nvSpPr>
        <p:spPr>
          <a:xfrm>
            <a:off x="3511369" y="5438537"/>
            <a:ext cx="185738" cy="185738"/>
          </a:xfrm>
          <a:prstGeom prst="ellipse">
            <a:avLst/>
          </a:prstGeom>
          <a:gradFill flip="none" rotWithShape="1">
            <a:gsLst>
              <a:gs pos="50000">
                <a:srgbClr val="A3D4D2"/>
              </a:gs>
              <a:gs pos="50000">
                <a:srgbClr val="79B3B6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06B1B1-EB51-443F-8E2C-B4D1742D6A70}"/>
              </a:ext>
            </a:extLst>
          </p:cNvPr>
          <p:cNvSpPr txBox="1"/>
          <p:nvPr/>
        </p:nvSpPr>
        <p:spPr>
          <a:xfrm>
            <a:off x="3811851" y="5350880"/>
            <a:ext cx="249152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Countries not affected </a:t>
            </a:r>
            <a:br>
              <a:rPr lang="pt-PT" sz="1200" b="1" dirty="0"/>
            </a:br>
            <a:r>
              <a:rPr lang="pt-PT" sz="1200" b="1" dirty="0"/>
              <a:t>by conflict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EB68A9A-E652-45E5-83E2-A061D356B8E2}"/>
              </a:ext>
            </a:extLst>
          </p:cNvPr>
          <p:cNvSpPr txBox="1">
            <a:spLocks/>
          </p:cNvSpPr>
          <p:nvPr/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AE74A-10E4-4EEE-8259-204137D00BE4}"/>
              </a:ext>
            </a:extLst>
          </p:cNvPr>
          <p:cNvSpPr txBox="1"/>
          <p:nvPr/>
        </p:nvSpPr>
        <p:spPr>
          <a:xfrm>
            <a:off x="566058" y="2302414"/>
            <a:ext cx="2203502" cy="1057588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1600" dirty="0" err="1"/>
              <a:t>Prevalence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stunting</a:t>
            </a:r>
            <a:r>
              <a:rPr lang="pt-PT" sz="1600" dirty="0"/>
              <a:t> in </a:t>
            </a:r>
            <a:r>
              <a:rPr lang="pt-PT" sz="1600" b="1" dirty="0" err="1">
                <a:solidFill>
                  <a:schemeClr val="accent1"/>
                </a:solidFill>
              </a:rPr>
              <a:t>conflict</a:t>
            </a:r>
            <a:r>
              <a:rPr lang="pt-PT" sz="1600" dirty="0"/>
              <a:t> countries versus </a:t>
            </a:r>
            <a:r>
              <a:rPr lang="pt-PT" sz="1600" b="1" dirty="0">
                <a:solidFill>
                  <a:schemeClr val="accent5"/>
                </a:solidFill>
              </a:rPr>
              <a:t>non-</a:t>
            </a:r>
            <a:r>
              <a:rPr lang="pt-PT" sz="1600" b="1" dirty="0" err="1">
                <a:solidFill>
                  <a:schemeClr val="accent5"/>
                </a:solidFill>
              </a:rPr>
              <a:t>conflict</a:t>
            </a:r>
            <a:r>
              <a:rPr lang="pt-PT" sz="1600" dirty="0"/>
              <a:t> countries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184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1B7AD-DA51-414A-B371-CF617C5D0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4CA58-6916-4E08-A023-00CFBEA3A9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Rates of anaemia and women underweight have barely changed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36465-7BD0-404E-AC48-06F0BC5AE64A}"/>
              </a:ext>
            </a:extLst>
          </p:cNvPr>
          <p:cNvSpPr txBox="1"/>
          <p:nvPr/>
        </p:nvSpPr>
        <p:spPr>
          <a:xfrm>
            <a:off x="609601" y="1597702"/>
            <a:ext cx="10274299" cy="68825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Global prevalence of anemia, overweight (including obesity) and underweight in women, 2000–2016</a:t>
            </a:r>
            <a:endParaRPr lang="en-GB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721439-84F9-4693-BDF8-AD6B42A66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218651"/>
              </p:ext>
            </p:extLst>
          </p:nvPr>
        </p:nvGraphicFramePr>
        <p:xfrm>
          <a:off x="976086" y="2447779"/>
          <a:ext cx="8128000" cy="373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FC1158-ECFA-4458-9093-15AF8085133F}"/>
              </a:ext>
            </a:extLst>
          </p:cNvPr>
          <p:cNvCxnSpPr>
            <a:cxnSpLocks/>
          </p:cNvCxnSpPr>
          <p:nvPr/>
        </p:nvCxnSpPr>
        <p:spPr>
          <a:xfrm flipV="1">
            <a:off x="2216150" y="3311093"/>
            <a:ext cx="5973536" cy="48167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F6733C-EFE2-4E50-B4EE-223EC0A0AFD3}"/>
              </a:ext>
            </a:extLst>
          </p:cNvPr>
          <p:cNvCxnSpPr>
            <a:cxnSpLocks/>
          </p:cNvCxnSpPr>
          <p:nvPr/>
        </p:nvCxnSpPr>
        <p:spPr>
          <a:xfrm>
            <a:off x="2195286" y="5085087"/>
            <a:ext cx="6004345" cy="16230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62047-FC4B-465C-A83D-43565D52912B}"/>
              </a:ext>
            </a:extLst>
          </p:cNvPr>
          <p:cNvGrpSpPr/>
          <p:nvPr/>
        </p:nvGrpSpPr>
        <p:grpSpPr>
          <a:xfrm>
            <a:off x="1853228" y="3193218"/>
            <a:ext cx="729407" cy="548572"/>
            <a:chOff x="2909142" y="2416216"/>
            <a:chExt cx="729407" cy="548572"/>
          </a:xfrm>
          <a:solidFill>
            <a:schemeClr val="accent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5B9EDC-CBC4-4D51-97D7-81A081888182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83323-B30E-40DE-B059-153D52B44DE5}"/>
                </a:ext>
              </a:extLst>
            </p:cNvPr>
            <p:cNvSpPr txBox="1"/>
            <p:nvPr/>
          </p:nvSpPr>
          <p:spPr>
            <a:xfrm>
              <a:off x="2949487" y="2516591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31.7%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9255A9-A61A-4CF3-96B4-9EAC9D20F4D2}"/>
              </a:ext>
            </a:extLst>
          </p:cNvPr>
          <p:cNvGrpSpPr/>
          <p:nvPr/>
        </p:nvGrpSpPr>
        <p:grpSpPr>
          <a:xfrm>
            <a:off x="1853228" y="5147684"/>
            <a:ext cx="729407" cy="548572"/>
            <a:chOff x="2909142" y="4279968"/>
            <a:chExt cx="729407" cy="5485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A1CC42-4AF2-46F4-82E6-B869A93A3F24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B3D0C7-EC21-4E4F-8015-74358BDA09C5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11.6%</a:t>
              </a:r>
              <a:endParaRPr lang="en-GB" sz="16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6180DA-A4AA-40B1-BB42-B8ABF857A6E3}"/>
              </a:ext>
            </a:extLst>
          </p:cNvPr>
          <p:cNvGrpSpPr/>
          <p:nvPr/>
        </p:nvGrpSpPr>
        <p:grpSpPr>
          <a:xfrm>
            <a:off x="7825198" y="2677407"/>
            <a:ext cx="729407" cy="548572"/>
            <a:chOff x="8881112" y="2952705"/>
            <a:chExt cx="729407" cy="5485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80632-975E-4575-9B42-21D6DB157025}"/>
                </a:ext>
              </a:extLst>
            </p:cNvPr>
            <p:cNvSpPr/>
            <p:nvPr/>
          </p:nvSpPr>
          <p:spPr>
            <a:xfrm rot="10800000">
              <a:off x="8881112" y="2952705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606826-50D7-4E50-884F-39F71B6899C4}"/>
                </a:ext>
              </a:extLst>
            </p:cNvPr>
            <p:cNvSpPr txBox="1"/>
            <p:nvPr/>
          </p:nvSpPr>
          <p:spPr>
            <a:xfrm>
              <a:off x="8921457" y="3053080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39.2%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E0A071D-2756-45C5-8782-0E9CA5C8760C}"/>
              </a:ext>
            </a:extLst>
          </p:cNvPr>
          <p:cNvSpPr txBox="1"/>
          <p:nvPr/>
        </p:nvSpPr>
        <p:spPr>
          <a:xfrm rot="16200000">
            <a:off x="-725470" y="4285977"/>
            <a:ext cx="294091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Prevalence, 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9BC4A8-8EF7-497D-9322-2E4C78A9E4FB}"/>
              </a:ext>
            </a:extLst>
          </p:cNvPr>
          <p:cNvSpPr/>
          <p:nvPr/>
        </p:nvSpPr>
        <p:spPr>
          <a:xfrm>
            <a:off x="9393253" y="3380588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37C6B0-01B3-4910-BD63-A5C8B85756E1}"/>
              </a:ext>
            </a:extLst>
          </p:cNvPr>
          <p:cNvSpPr txBox="1"/>
          <p:nvPr/>
        </p:nvSpPr>
        <p:spPr>
          <a:xfrm>
            <a:off x="9667891" y="3392520"/>
            <a:ext cx="197710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/>
              <a:t>Prevalence of </a:t>
            </a:r>
            <a:r>
              <a:rPr lang="en-GB" sz="1200" b="1" dirty="0"/>
              <a:t>anaemia among women of reproductive age </a:t>
            </a:r>
            <a:r>
              <a:rPr lang="en-GB" sz="1200" dirty="0"/>
              <a:t>(15–49)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242021-4973-440B-BFB0-0A922A708362}"/>
              </a:ext>
            </a:extLst>
          </p:cNvPr>
          <p:cNvSpPr/>
          <p:nvPr/>
        </p:nvSpPr>
        <p:spPr>
          <a:xfrm>
            <a:off x="9393253" y="4147426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160ED-78EE-41B7-98C6-059D11099630}"/>
              </a:ext>
            </a:extLst>
          </p:cNvPr>
          <p:cNvSpPr txBox="1"/>
          <p:nvPr/>
        </p:nvSpPr>
        <p:spPr>
          <a:xfrm>
            <a:off x="9667891" y="4159734"/>
            <a:ext cx="197710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dirty="0"/>
              <a:t>Prevalence of </a:t>
            </a:r>
            <a:r>
              <a:rPr lang="pt-PT" sz="1200" b="1" dirty="0"/>
              <a:t>underweight among women aged 20–49</a:t>
            </a:r>
            <a:endParaRPr lang="en-GB" sz="1200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B0F6D24-63D8-42E3-A68F-912D1F2F4573}"/>
              </a:ext>
            </a:extLst>
          </p:cNvPr>
          <p:cNvSpPr/>
          <p:nvPr/>
        </p:nvSpPr>
        <p:spPr>
          <a:xfrm>
            <a:off x="9393253" y="2613751"/>
            <a:ext cx="185738" cy="18573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7BB902-BAED-4471-A617-06D3EB78955F}"/>
              </a:ext>
            </a:extLst>
          </p:cNvPr>
          <p:cNvSpPr txBox="1"/>
          <p:nvPr/>
        </p:nvSpPr>
        <p:spPr>
          <a:xfrm>
            <a:off x="9667891" y="2625306"/>
            <a:ext cx="188187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/>
              <a:t>Prevalence of </a:t>
            </a:r>
            <a:r>
              <a:rPr lang="en-GB" sz="1200" b="1" dirty="0"/>
              <a:t>overweight and obesity</a:t>
            </a:r>
            <a:r>
              <a:rPr lang="en-GB" sz="1200" dirty="0"/>
              <a:t> among adult women (18+)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BEE828-6D08-42C0-BB5D-EE5FF96A32FC}"/>
              </a:ext>
            </a:extLst>
          </p:cNvPr>
          <p:cNvGrpSpPr/>
          <p:nvPr/>
        </p:nvGrpSpPr>
        <p:grpSpPr>
          <a:xfrm>
            <a:off x="7821536" y="5290714"/>
            <a:ext cx="729407" cy="548572"/>
            <a:chOff x="2909142" y="4279968"/>
            <a:chExt cx="729407" cy="54857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B0085D-4DF2-42C8-87FC-977A6497E931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2A2770-6FF4-4EB8-8B8B-0DA75B1FEF1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9.7%</a:t>
              </a:r>
              <a:endParaRPr lang="en-GB" sz="1600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DDD921-BCF7-41CC-AB27-7DA76574F021}"/>
              </a:ext>
            </a:extLst>
          </p:cNvPr>
          <p:cNvGrpSpPr/>
          <p:nvPr/>
        </p:nvGrpSpPr>
        <p:grpSpPr>
          <a:xfrm>
            <a:off x="2222500" y="3768209"/>
            <a:ext cx="5967186" cy="172508"/>
            <a:chOff x="2222500" y="3042497"/>
            <a:chExt cx="5967186" cy="1725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F785C6-12E7-4644-A6B7-5BA338DE37EC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3086591"/>
              <a:ext cx="3655786" cy="128414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1B399A-0C77-4C82-B433-53BD4BCAA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544" y="3042497"/>
              <a:ext cx="2315142" cy="17219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2F1398-AB2C-4FC8-AFA6-0F64A6553EA4}"/>
              </a:ext>
            </a:extLst>
          </p:cNvPr>
          <p:cNvGrpSpPr/>
          <p:nvPr/>
        </p:nvGrpSpPr>
        <p:grpSpPr>
          <a:xfrm>
            <a:off x="1853228" y="3890093"/>
            <a:ext cx="729407" cy="548572"/>
            <a:chOff x="2909142" y="4279968"/>
            <a:chExt cx="729407" cy="54857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EC74CF-1439-4831-BEF9-A3CF1EB1B313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6CA134-72F3-4A68-9038-B5D1A291CEC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31.6%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E8849C-027A-40D0-A169-AA1BF4638452}"/>
              </a:ext>
            </a:extLst>
          </p:cNvPr>
          <p:cNvGrpSpPr/>
          <p:nvPr/>
        </p:nvGrpSpPr>
        <p:grpSpPr>
          <a:xfrm>
            <a:off x="7821536" y="3855323"/>
            <a:ext cx="729407" cy="548572"/>
            <a:chOff x="2909142" y="4279968"/>
            <a:chExt cx="729407" cy="548572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9417C1-46CE-4EB0-BF75-D4376C8E6A23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412B4E-5B5D-4E16-945E-8515B550B958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32.8%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7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87BCA7-6090-4AF1-ACB3-25D069E2AD8E}"/>
              </a:ext>
            </a:extLst>
          </p:cNvPr>
          <p:cNvSpPr/>
          <p:nvPr/>
        </p:nvSpPr>
        <p:spPr>
          <a:xfrm>
            <a:off x="5697930" y="2628693"/>
            <a:ext cx="6494070" cy="1480909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8B11041-7695-4774-9235-E5DBA5A12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77A990-C93D-4538-8E57-85CDF3F825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We still lack key evidence for tackling micronutrient deficiency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EF371-D382-4EEC-B1FE-398C9AE93B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55" y="2240062"/>
            <a:ext cx="2927647" cy="2788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04DC9-EF86-4DEF-B028-65C2C0DA4EE6}"/>
              </a:ext>
            </a:extLst>
          </p:cNvPr>
          <p:cNvSpPr txBox="1">
            <a:spLocks/>
          </p:cNvSpPr>
          <p:nvPr/>
        </p:nvSpPr>
        <p:spPr>
          <a:xfrm>
            <a:off x="3344490" y="2000874"/>
            <a:ext cx="583591" cy="10987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0" b="1" dirty="0"/>
              <a:t>?</a:t>
            </a:r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D62A5C-9A3A-4DC7-BA6E-E56EA192DBC0}"/>
              </a:ext>
            </a:extLst>
          </p:cNvPr>
          <p:cNvSpPr txBox="1">
            <a:spLocks/>
          </p:cNvSpPr>
          <p:nvPr/>
        </p:nvSpPr>
        <p:spPr>
          <a:xfrm>
            <a:off x="3189952" y="3012824"/>
            <a:ext cx="838818" cy="15793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500" b="1" dirty="0">
                <a:solidFill>
                  <a:schemeClr val="accent1"/>
                </a:solidFill>
              </a:rPr>
              <a:t>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F2F58-8789-42D2-9AF5-0EF0303BE38A}"/>
              </a:ext>
            </a:extLst>
          </p:cNvPr>
          <p:cNvSpPr txBox="1">
            <a:spLocks/>
          </p:cNvSpPr>
          <p:nvPr/>
        </p:nvSpPr>
        <p:spPr>
          <a:xfrm>
            <a:off x="2071867" y="3335944"/>
            <a:ext cx="583591" cy="1428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0" b="1" dirty="0"/>
              <a:t>?</a:t>
            </a:r>
            <a:endParaRPr lang="en-GB" sz="80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24EA1B-1A07-4741-BEA6-94E7C835FE7D}"/>
              </a:ext>
            </a:extLst>
          </p:cNvPr>
          <p:cNvSpPr txBox="1">
            <a:spLocks/>
          </p:cNvSpPr>
          <p:nvPr/>
        </p:nvSpPr>
        <p:spPr>
          <a:xfrm>
            <a:off x="1314069" y="4352248"/>
            <a:ext cx="437320" cy="8240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0" b="1" dirty="0">
                <a:solidFill>
                  <a:schemeClr val="accent1"/>
                </a:solidFill>
              </a:rPr>
              <a:t>?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BEE2C4-D708-42A2-B5B1-C57DDDC30634}"/>
              </a:ext>
            </a:extLst>
          </p:cNvPr>
          <p:cNvSpPr txBox="1">
            <a:spLocks/>
          </p:cNvSpPr>
          <p:nvPr/>
        </p:nvSpPr>
        <p:spPr>
          <a:xfrm>
            <a:off x="853578" y="1987980"/>
            <a:ext cx="838818" cy="15793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500" b="1" dirty="0"/>
              <a:t>?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2C0541-30B9-4FA7-A0BD-F1D3BD60F18E}"/>
              </a:ext>
            </a:extLst>
          </p:cNvPr>
          <p:cNvSpPr txBox="1">
            <a:spLocks/>
          </p:cNvSpPr>
          <p:nvPr/>
        </p:nvSpPr>
        <p:spPr>
          <a:xfrm>
            <a:off x="4055564" y="4464694"/>
            <a:ext cx="482096" cy="90643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600" b="1" dirty="0"/>
              <a:t>?</a:t>
            </a:r>
            <a:endParaRPr lang="en-GB" sz="10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85B52-0A23-4DB4-8914-334A8B050768}"/>
              </a:ext>
            </a:extLst>
          </p:cNvPr>
          <p:cNvSpPr txBox="1">
            <a:spLocks/>
          </p:cNvSpPr>
          <p:nvPr/>
        </p:nvSpPr>
        <p:spPr>
          <a:xfrm>
            <a:off x="4638723" y="3020065"/>
            <a:ext cx="394036" cy="8652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b="1" dirty="0"/>
              <a:t>?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CF25CE-CD37-4718-B8D2-7C37C6E219C8}"/>
              </a:ext>
            </a:extLst>
          </p:cNvPr>
          <p:cNvSpPr txBox="1"/>
          <p:nvPr/>
        </p:nvSpPr>
        <p:spPr>
          <a:xfrm>
            <a:off x="2666947" y="4506523"/>
            <a:ext cx="641798" cy="1802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800" b="1" dirty="0"/>
              <a:t>?</a:t>
            </a:r>
            <a:endParaRPr lang="en-GB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6D6100-C952-4802-87E8-DCC6164471C4}"/>
              </a:ext>
            </a:extLst>
          </p:cNvPr>
          <p:cNvSpPr/>
          <p:nvPr/>
        </p:nvSpPr>
        <p:spPr>
          <a:xfrm>
            <a:off x="5608585" y="2121823"/>
            <a:ext cx="59738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GB" b="1" dirty="0">
                <a:latin typeface="+mj-lt"/>
              </a:rPr>
              <a:t>It’s often cited that</a:t>
            </a:r>
            <a:r>
              <a:rPr lang="en-GB" b="1" i="1" dirty="0">
                <a:latin typeface="+mj-lt"/>
              </a:rPr>
              <a:t> </a:t>
            </a:r>
            <a:endParaRPr lang="en-GB" i="1" dirty="0">
              <a:latin typeface="+mj-lt"/>
            </a:endParaRPr>
          </a:p>
          <a:p>
            <a:pPr marL="261938">
              <a:spcBef>
                <a:spcPts val="3000"/>
              </a:spcBef>
            </a:pPr>
            <a:r>
              <a:rPr lang="en-GB" i="1" dirty="0">
                <a:latin typeface="+mj-lt"/>
              </a:rPr>
              <a:t>“Over 2 billion people worldwide suffer from</a:t>
            </a:r>
            <a:br>
              <a:rPr lang="en-GB" i="1" dirty="0">
                <a:latin typeface="+mj-lt"/>
              </a:rPr>
            </a:br>
            <a:r>
              <a:rPr lang="en-GB" i="1" dirty="0">
                <a:latin typeface="+mj-lt"/>
              </a:rPr>
              <a:t>a chronic deficiency of micronutrients, a condition known as hidden hunger”.</a:t>
            </a:r>
            <a:br>
              <a:rPr lang="en-GB" i="1" dirty="0">
                <a:latin typeface="+mj-lt"/>
              </a:rPr>
            </a:br>
            <a:r>
              <a:rPr lang="en-GB" sz="1600" dirty="0">
                <a:latin typeface="+mj-lt"/>
              </a:rPr>
              <a:t>(World Health Organisation, 2006)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3000"/>
              </a:spcBef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Yet we don’t know the state of micronutrient deficiencies in nutritionally vulnerable populations, such as children under five years of age, women and adolescent girls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A90D62-F98A-42EC-AD5B-3F43790611F1}"/>
              </a:ext>
            </a:extLst>
          </p:cNvPr>
          <p:cNvCxnSpPr>
            <a:cxnSpLocks/>
          </p:cNvCxnSpPr>
          <p:nvPr/>
        </p:nvCxnSpPr>
        <p:spPr>
          <a:xfrm flipH="1">
            <a:off x="7895771" y="2371197"/>
            <a:ext cx="4296229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44C6E28-CC07-448A-AF1F-5F71546CB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3BD14-212D-46BD-8CD4-3B634987B8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7948536" cy="596722"/>
          </a:xfrm>
        </p:spPr>
        <p:txBody>
          <a:bodyPr/>
          <a:lstStyle/>
          <a:p>
            <a:r>
              <a:rPr lang="en-GB" dirty="0"/>
              <a:t>Adult overweight and obesity continue to rise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D4A6E-D15A-4D6A-86D6-8CD06AD92AAD}"/>
              </a:ext>
            </a:extLst>
          </p:cNvPr>
          <p:cNvSpPr txBox="1"/>
          <p:nvPr/>
        </p:nvSpPr>
        <p:spPr>
          <a:xfrm>
            <a:off x="556066" y="1597702"/>
            <a:ext cx="10522383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Global prevalence of obesity (BMI ≥30) among adults aged 18 years and over, 2000–2016</a:t>
            </a:r>
            <a:endParaRPr lang="en-GB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BB7077B-6451-4C4F-A733-443E78799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42016"/>
              </p:ext>
            </p:extLst>
          </p:nvPr>
        </p:nvGraphicFramePr>
        <p:xfrm>
          <a:off x="1712686" y="2629385"/>
          <a:ext cx="8128000" cy="352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8F117-93F0-4121-832C-2368D45A3E3B}"/>
              </a:ext>
            </a:extLst>
          </p:cNvPr>
          <p:cNvCxnSpPr>
            <a:cxnSpLocks/>
          </p:cNvCxnSpPr>
          <p:nvPr/>
        </p:nvCxnSpPr>
        <p:spPr>
          <a:xfrm flipV="1">
            <a:off x="2941140" y="3352623"/>
            <a:ext cx="5985146" cy="812874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0CC7FE-9EC9-4A81-8C9A-559B36BC594D}"/>
              </a:ext>
            </a:extLst>
          </p:cNvPr>
          <p:cNvCxnSpPr>
            <a:cxnSpLocks/>
          </p:cNvCxnSpPr>
          <p:nvPr/>
        </p:nvCxnSpPr>
        <p:spPr>
          <a:xfrm flipV="1">
            <a:off x="2931886" y="3753075"/>
            <a:ext cx="5994400" cy="796796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5F8B0-D1BC-451A-BAB7-F000FE821B04}"/>
              </a:ext>
            </a:extLst>
          </p:cNvPr>
          <p:cNvGrpSpPr/>
          <p:nvPr/>
        </p:nvGrpSpPr>
        <p:grpSpPr>
          <a:xfrm>
            <a:off x="2589828" y="3166001"/>
            <a:ext cx="729407" cy="548572"/>
            <a:chOff x="2909142" y="2416216"/>
            <a:chExt cx="729407" cy="548572"/>
          </a:xfrm>
          <a:solidFill>
            <a:schemeClr val="accent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DCE9BAD-2A98-44D3-A69E-E938529605BD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6CB0E2-042E-4E42-B1B6-5C2356D19AA7}"/>
                </a:ext>
              </a:extLst>
            </p:cNvPr>
            <p:cNvSpPr txBox="1"/>
            <p:nvPr/>
          </p:nvSpPr>
          <p:spPr>
            <a:xfrm>
              <a:off x="2949487" y="2516591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10.6%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7D4E2C-9ED2-4D77-B4EA-59250FE0FE3D}"/>
              </a:ext>
            </a:extLst>
          </p:cNvPr>
          <p:cNvGrpSpPr/>
          <p:nvPr/>
        </p:nvGrpSpPr>
        <p:grpSpPr>
          <a:xfrm>
            <a:off x="2589828" y="4597953"/>
            <a:ext cx="729407" cy="548572"/>
            <a:chOff x="2909142" y="4279968"/>
            <a:chExt cx="729407" cy="5485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0CD2ED-3297-4A5E-8072-DA6F805D7C62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5594A9-55F4-4602-B534-584959D17E5D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6.7%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5EB7D-96B9-4A50-BF12-70B827DE324B}"/>
              </a:ext>
            </a:extLst>
          </p:cNvPr>
          <p:cNvGrpSpPr/>
          <p:nvPr/>
        </p:nvGrpSpPr>
        <p:grpSpPr>
          <a:xfrm>
            <a:off x="8561798" y="2332690"/>
            <a:ext cx="729407" cy="548572"/>
            <a:chOff x="8881112" y="2952705"/>
            <a:chExt cx="729407" cy="5485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5F1EB9-751B-4C1F-8B63-55E0CC8B3673}"/>
                </a:ext>
              </a:extLst>
            </p:cNvPr>
            <p:cNvSpPr/>
            <p:nvPr/>
          </p:nvSpPr>
          <p:spPr>
            <a:xfrm rot="10800000">
              <a:off x="8881112" y="2952705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8EB43D-4B17-494B-8451-296FEA78ACD1}"/>
                </a:ext>
              </a:extLst>
            </p:cNvPr>
            <p:cNvSpPr txBox="1"/>
            <p:nvPr/>
          </p:nvSpPr>
          <p:spPr>
            <a:xfrm>
              <a:off x="8921457" y="3053080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15.1%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1D56D5-1E50-4BA8-82FD-227177EF1175}"/>
              </a:ext>
            </a:extLst>
          </p:cNvPr>
          <p:cNvSpPr txBox="1"/>
          <p:nvPr/>
        </p:nvSpPr>
        <p:spPr>
          <a:xfrm rot="16200000">
            <a:off x="11130" y="4258760"/>
            <a:ext cx="294091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Prevalence, %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F2F28-2359-4D9E-A5A4-F2DCBEFAA365}"/>
              </a:ext>
            </a:extLst>
          </p:cNvPr>
          <p:cNvSpPr/>
          <p:nvPr/>
        </p:nvSpPr>
        <p:spPr>
          <a:xfrm>
            <a:off x="10079960" y="5024019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48E1C8-F0C9-465F-8581-B5C9AF136A2A}"/>
              </a:ext>
            </a:extLst>
          </p:cNvPr>
          <p:cNvSpPr txBox="1"/>
          <p:nvPr/>
        </p:nvSpPr>
        <p:spPr>
          <a:xfrm>
            <a:off x="10341898" y="5022952"/>
            <a:ext cx="73655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Women</a:t>
            </a:r>
            <a:endParaRPr lang="en-GB" sz="105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8D6455-3CAD-474C-9C30-3B9642526DAE}"/>
              </a:ext>
            </a:extLst>
          </p:cNvPr>
          <p:cNvSpPr/>
          <p:nvPr/>
        </p:nvSpPr>
        <p:spPr>
          <a:xfrm>
            <a:off x="10079960" y="5432770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624E7-6375-4BA5-A3D3-9044E4194DBC}"/>
              </a:ext>
            </a:extLst>
          </p:cNvPr>
          <p:cNvSpPr txBox="1"/>
          <p:nvPr/>
        </p:nvSpPr>
        <p:spPr>
          <a:xfrm>
            <a:off x="10341899" y="5416230"/>
            <a:ext cx="103053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Men</a:t>
            </a:r>
            <a:endParaRPr lang="en-GB" sz="12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9E5ABC-CDA6-44D2-868F-731D12486B5F}"/>
              </a:ext>
            </a:extLst>
          </p:cNvPr>
          <p:cNvSpPr/>
          <p:nvPr/>
        </p:nvSpPr>
        <p:spPr>
          <a:xfrm>
            <a:off x="10079960" y="4615268"/>
            <a:ext cx="185738" cy="18573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66F521-E385-44FF-A0E2-3AD0F6522F04}"/>
              </a:ext>
            </a:extLst>
          </p:cNvPr>
          <p:cNvSpPr txBox="1"/>
          <p:nvPr/>
        </p:nvSpPr>
        <p:spPr>
          <a:xfrm>
            <a:off x="10341898" y="4608459"/>
            <a:ext cx="73655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Total</a:t>
            </a:r>
            <a:endParaRPr lang="en-GB" sz="1050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4E5DF7-50D2-4680-9DEA-F6FC4594C378}"/>
              </a:ext>
            </a:extLst>
          </p:cNvPr>
          <p:cNvCxnSpPr>
            <a:cxnSpLocks/>
          </p:cNvCxnSpPr>
          <p:nvPr/>
        </p:nvCxnSpPr>
        <p:spPr>
          <a:xfrm flipV="1">
            <a:off x="2959100" y="2956322"/>
            <a:ext cx="5967186" cy="82876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F76EEE-5CDD-4D73-8416-7F1DC66FFD4F}"/>
              </a:ext>
            </a:extLst>
          </p:cNvPr>
          <p:cNvGrpSpPr/>
          <p:nvPr/>
        </p:nvGrpSpPr>
        <p:grpSpPr>
          <a:xfrm flipH="1">
            <a:off x="2127801" y="3961270"/>
            <a:ext cx="824949" cy="419683"/>
            <a:chOff x="2989814" y="3314673"/>
            <a:chExt cx="824949" cy="4196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EDF5A-23DC-4885-BC0E-6F26337F1AF8}"/>
                </a:ext>
              </a:extLst>
            </p:cNvPr>
            <p:cNvSpPr/>
            <p:nvPr/>
          </p:nvSpPr>
          <p:spPr>
            <a:xfrm rot="16200000">
              <a:off x="3192447" y="3112040"/>
              <a:ext cx="419683" cy="824949"/>
            </a:xfrm>
            <a:custGeom>
              <a:avLst/>
              <a:gdLst>
                <a:gd name="connsiteX0" fmla="*/ 419683 w 419683"/>
                <a:gd name="connsiteY0" fmla="*/ 102822 h 875752"/>
                <a:gd name="connsiteX1" fmla="*/ 419682 w 419683"/>
                <a:gd name="connsiteY1" fmla="*/ 548572 h 875752"/>
                <a:gd name="connsiteX2" fmla="*/ 419682 w 419683"/>
                <a:gd name="connsiteY2" fmla="*/ 548572 h 875752"/>
                <a:gd name="connsiteX3" fmla="*/ 419682 w 419683"/>
                <a:gd name="connsiteY3" fmla="*/ 875752 h 875752"/>
                <a:gd name="connsiteX4" fmla="*/ 1 w 419683"/>
                <a:gd name="connsiteY4" fmla="*/ 875752 h 875752"/>
                <a:gd name="connsiteX5" fmla="*/ 1 w 419683"/>
                <a:gd name="connsiteY5" fmla="*/ 548572 h 875752"/>
                <a:gd name="connsiteX6" fmla="*/ 0 w 419683"/>
                <a:gd name="connsiteY6" fmla="*/ 548572 h 875752"/>
                <a:gd name="connsiteX7" fmla="*/ 0 w 419683"/>
                <a:gd name="connsiteY7" fmla="*/ 102822 h 875752"/>
                <a:gd name="connsiteX8" fmla="*/ 109478 w 419683"/>
                <a:gd name="connsiteY8" fmla="*/ 102822 h 875752"/>
                <a:gd name="connsiteX9" fmla="*/ 214210 w 419683"/>
                <a:gd name="connsiteY9" fmla="*/ 0 h 875752"/>
                <a:gd name="connsiteX10" fmla="*/ 318943 w 419683"/>
                <a:gd name="connsiteY10" fmla="*/ 102822 h 87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683" h="875752">
                  <a:moveTo>
                    <a:pt x="419683" y="102822"/>
                  </a:moveTo>
                  <a:lnTo>
                    <a:pt x="419682" y="548572"/>
                  </a:lnTo>
                  <a:lnTo>
                    <a:pt x="419682" y="548572"/>
                  </a:lnTo>
                  <a:lnTo>
                    <a:pt x="419682" y="875752"/>
                  </a:lnTo>
                  <a:lnTo>
                    <a:pt x="1" y="875752"/>
                  </a:lnTo>
                  <a:lnTo>
                    <a:pt x="1" y="548572"/>
                  </a:lnTo>
                  <a:lnTo>
                    <a:pt x="0" y="548572"/>
                  </a:lnTo>
                  <a:lnTo>
                    <a:pt x="0" y="102822"/>
                  </a:lnTo>
                  <a:lnTo>
                    <a:pt x="109478" y="102822"/>
                  </a:lnTo>
                  <a:lnTo>
                    <a:pt x="214210" y="0"/>
                  </a:lnTo>
                  <a:lnTo>
                    <a:pt x="318943" y="10282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E21E60-B51F-46D2-AAB4-E62CF64DB882}"/>
                </a:ext>
              </a:extLst>
            </p:cNvPr>
            <p:cNvSpPr txBox="1"/>
            <p:nvPr/>
          </p:nvSpPr>
          <p:spPr>
            <a:xfrm>
              <a:off x="3093726" y="3393013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8.7%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AAC768-C267-4791-966F-4B235224A949}"/>
              </a:ext>
            </a:extLst>
          </p:cNvPr>
          <p:cNvGrpSpPr/>
          <p:nvPr/>
        </p:nvGrpSpPr>
        <p:grpSpPr>
          <a:xfrm>
            <a:off x="8909619" y="3137642"/>
            <a:ext cx="824949" cy="419683"/>
            <a:chOff x="2989814" y="3314673"/>
            <a:chExt cx="824949" cy="41968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883357C-DC83-4B31-ACB5-67B498B46D39}"/>
                </a:ext>
              </a:extLst>
            </p:cNvPr>
            <p:cNvSpPr/>
            <p:nvPr/>
          </p:nvSpPr>
          <p:spPr>
            <a:xfrm rot="16200000">
              <a:off x="3192447" y="3112040"/>
              <a:ext cx="419683" cy="824949"/>
            </a:xfrm>
            <a:custGeom>
              <a:avLst/>
              <a:gdLst>
                <a:gd name="connsiteX0" fmla="*/ 419683 w 419683"/>
                <a:gd name="connsiteY0" fmla="*/ 102822 h 875752"/>
                <a:gd name="connsiteX1" fmla="*/ 419682 w 419683"/>
                <a:gd name="connsiteY1" fmla="*/ 548572 h 875752"/>
                <a:gd name="connsiteX2" fmla="*/ 419682 w 419683"/>
                <a:gd name="connsiteY2" fmla="*/ 548572 h 875752"/>
                <a:gd name="connsiteX3" fmla="*/ 419682 w 419683"/>
                <a:gd name="connsiteY3" fmla="*/ 875752 h 875752"/>
                <a:gd name="connsiteX4" fmla="*/ 1 w 419683"/>
                <a:gd name="connsiteY4" fmla="*/ 875752 h 875752"/>
                <a:gd name="connsiteX5" fmla="*/ 1 w 419683"/>
                <a:gd name="connsiteY5" fmla="*/ 548572 h 875752"/>
                <a:gd name="connsiteX6" fmla="*/ 0 w 419683"/>
                <a:gd name="connsiteY6" fmla="*/ 548572 h 875752"/>
                <a:gd name="connsiteX7" fmla="*/ 0 w 419683"/>
                <a:gd name="connsiteY7" fmla="*/ 102822 h 875752"/>
                <a:gd name="connsiteX8" fmla="*/ 109478 w 419683"/>
                <a:gd name="connsiteY8" fmla="*/ 102822 h 875752"/>
                <a:gd name="connsiteX9" fmla="*/ 214210 w 419683"/>
                <a:gd name="connsiteY9" fmla="*/ 0 h 875752"/>
                <a:gd name="connsiteX10" fmla="*/ 318943 w 419683"/>
                <a:gd name="connsiteY10" fmla="*/ 102822 h 87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683" h="875752">
                  <a:moveTo>
                    <a:pt x="419683" y="102822"/>
                  </a:moveTo>
                  <a:lnTo>
                    <a:pt x="419682" y="548572"/>
                  </a:lnTo>
                  <a:lnTo>
                    <a:pt x="419682" y="548572"/>
                  </a:lnTo>
                  <a:lnTo>
                    <a:pt x="419682" y="875752"/>
                  </a:lnTo>
                  <a:lnTo>
                    <a:pt x="1" y="875752"/>
                  </a:lnTo>
                  <a:lnTo>
                    <a:pt x="1" y="548572"/>
                  </a:lnTo>
                  <a:lnTo>
                    <a:pt x="0" y="548572"/>
                  </a:lnTo>
                  <a:lnTo>
                    <a:pt x="0" y="102822"/>
                  </a:lnTo>
                  <a:lnTo>
                    <a:pt x="109478" y="102822"/>
                  </a:lnTo>
                  <a:lnTo>
                    <a:pt x="214210" y="0"/>
                  </a:lnTo>
                  <a:lnTo>
                    <a:pt x="318943" y="10282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1D4EDD2-0FB4-4F06-B12C-56558DA699BF}"/>
                </a:ext>
              </a:extLst>
            </p:cNvPr>
            <p:cNvSpPr txBox="1"/>
            <p:nvPr/>
          </p:nvSpPr>
          <p:spPr>
            <a:xfrm>
              <a:off x="3131826" y="3393013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13.1%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57DF29-8681-449D-B280-8212B5955E45}"/>
              </a:ext>
            </a:extLst>
          </p:cNvPr>
          <p:cNvGrpSpPr/>
          <p:nvPr/>
        </p:nvGrpSpPr>
        <p:grpSpPr>
          <a:xfrm>
            <a:off x="8558136" y="3826583"/>
            <a:ext cx="729407" cy="548572"/>
            <a:chOff x="2909142" y="4279968"/>
            <a:chExt cx="729407" cy="548572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8359FA8-BFA2-4143-8D0B-9A7344735015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3ED52B-5C15-4952-B194-623B1F35B2AA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11.1%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46242-1573-41AA-81BE-0E5B57C724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Significant challenges in adolescent nutrition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5F1AF2-E69C-41EF-8C4A-600C73391A3E}"/>
              </a:ext>
            </a:extLst>
          </p:cNvPr>
          <p:cNvCxnSpPr>
            <a:cxnSpLocks/>
          </p:cNvCxnSpPr>
          <p:nvPr/>
        </p:nvCxnSpPr>
        <p:spPr>
          <a:xfrm>
            <a:off x="7165241" y="1146629"/>
            <a:ext cx="0" cy="4742394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67F5374-2D9A-4791-9CA5-DFCDA93F6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160075"/>
              </p:ext>
            </p:extLst>
          </p:nvPr>
        </p:nvGraphicFramePr>
        <p:xfrm>
          <a:off x="385666" y="1923667"/>
          <a:ext cx="6586012" cy="40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C060E1-36D4-4ED2-8FD4-7C3DED6B68B1}"/>
              </a:ext>
            </a:extLst>
          </p:cNvPr>
          <p:cNvCxnSpPr>
            <a:cxnSpLocks/>
          </p:cNvCxnSpPr>
          <p:nvPr/>
        </p:nvCxnSpPr>
        <p:spPr>
          <a:xfrm>
            <a:off x="5839028" y="1949380"/>
            <a:ext cx="0" cy="3832904"/>
          </a:xfrm>
          <a:prstGeom prst="line">
            <a:avLst/>
          </a:prstGeom>
          <a:ln w="762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7936136-EE3C-4164-94B1-1DB139CBC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132653"/>
              </p:ext>
            </p:extLst>
          </p:nvPr>
        </p:nvGraphicFramePr>
        <p:xfrm>
          <a:off x="7705785" y="2930859"/>
          <a:ext cx="2407114" cy="306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19EA6724-597F-4637-9683-2F2DE198869B}"/>
              </a:ext>
            </a:extLst>
          </p:cNvPr>
          <p:cNvSpPr/>
          <p:nvPr/>
        </p:nvSpPr>
        <p:spPr>
          <a:xfrm>
            <a:off x="5138433" y="1711719"/>
            <a:ext cx="185738" cy="185738"/>
          </a:xfrm>
          <a:prstGeom prst="ellipse">
            <a:avLst/>
          </a:prstGeom>
          <a:solidFill>
            <a:srgbClr val="93CAC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61551-13DF-496B-ACA4-F69B8BBF39AE}"/>
              </a:ext>
            </a:extLst>
          </p:cNvPr>
          <p:cNvSpPr txBox="1"/>
          <p:nvPr/>
        </p:nvSpPr>
        <p:spPr>
          <a:xfrm>
            <a:off x="5400371" y="1716395"/>
            <a:ext cx="52145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Boys</a:t>
            </a:r>
            <a:endParaRPr lang="en-GB" sz="12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E976CD-B6E9-44CC-9E64-A992E6E90282}"/>
              </a:ext>
            </a:extLst>
          </p:cNvPr>
          <p:cNvSpPr/>
          <p:nvPr/>
        </p:nvSpPr>
        <p:spPr>
          <a:xfrm>
            <a:off x="6062920" y="1714082"/>
            <a:ext cx="185738" cy="185738"/>
          </a:xfrm>
          <a:prstGeom prst="ellipse">
            <a:avLst/>
          </a:prstGeom>
          <a:solidFill>
            <a:srgbClr val="F39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5DAA5-8F87-4BA1-A995-676B0BC653B2}"/>
              </a:ext>
            </a:extLst>
          </p:cNvPr>
          <p:cNvSpPr txBox="1"/>
          <p:nvPr/>
        </p:nvSpPr>
        <p:spPr>
          <a:xfrm>
            <a:off x="6324858" y="1718758"/>
            <a:ext cx="570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Girls</a:t>
            </a:r>
            <a:endParaRPr lang="pt-PT" sz="1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7CBD96-89A4-4DAF-A888-4C93FA830617}"/>
              </a:ext>
            </a:extLst>
          </p:cNvPr>
          <p:cNvSpPr/>
          <p:nvPr/>
        </p:nvSpPr>
        <p:spPr>
          <a:xfrm>
            <a:off x="7384789" y="1135302"/>
            <a:ext cx="4807211" cy="1328229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24AE4E-59B8-48F9-B445-F5F8AE83A5C0}"/>
              </a:ext>
            </a:extLst>
          </p:cNvPr>
          <p:cNvSpPr txBox="1"/>
          <p:nvPr/>
        </p:nvSpPr>
        <p:spPr>
          <a:xfrm>
            <a:off x="7541378" y="1293961"/>
            <a:ext cx="3019697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Poor dietary behaviour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dirty="0"/>
              <a:t>We need ever greater focus on this critical life stage in global and national efforts on nutrition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E6AE47F8-1859-4297-946F-7FA6D0168352}"/>
              </a:ext>
            </a:extLst>
          </p:cNvPr>
          <p:cNvSpPr txBox="1">
            <a:spLocks/>
          </p:cNvSpPr>
          <p:nvPr/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B85F8E8-014A-4ACB-AEA4-7452608BAE93}"/>
              </a:ext>
            </a:extLst>
          </p:cNvPr>
          <p:cNvSpPr/>
          <p:nvPr/>
        </p:nvSpPr>
        <p:spPr>
          <a:xfrm>
            <a:off x="10265017" y="3429000"/>
            <a:ext cx="185738" cy="185738"/>
          </a:xfrm>
          <a:prstGeom prst="ellipse">
            <a:avLst/>
          </a:prstGeom>
          <a:solidFill>
            <a:srgbClr val="95C9C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F26A74-F9DE-4708-A633-586F88148BA5}"/>
              </a:ext>
            </a:extLst>
          </p:cNvPr>
          <p:cNvSpPr txBox="1"/>
          <p:nvPr/>
        </p:nvSpPr>
        <p:spPr>
          <a:xfrm>
            <a:off x="10526956" y="3433676"/>
            <a:ext cx="51921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Asia</a:t>
            </a:r>
            <a:endParaRPr lang="en-GB" sz="12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DA9222-6B25-4B12-9B11-CD55D3402D4C}"/>
              </a:ext>
            </a:extLst>
          </p:cNvPr>
          <p:cNvSpPr/>
          <p:nvPr/>
        </p:nvSpPr>
        <p:spPr>
          <a:xfrm>
            <a:off x="10265017" y="3835413"/>
            <a:ext cx="185738" cy="185738"/>
          </a:xfrm>
          <a:prstGeom prst="ellipse">
            <a:avLst/>
          </a:prstGeom>
          <a:solidFill>
            <a:srgbClr val="F39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3F8F4F-CB03-44C6-A869-475296160959}"/>
              </a:ext>
            </a:extLst>
          </p:cNvPr>
          <p:cNvSpPr txBox="1"/>
          <p:nvPr/>
        </p:nvSpPr>
        <p:spPr>
          <a:xfrm>
            <a:off x="10526956" y="3840089"/>
            <a:ext cx="90304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Oceania</a:t>
            </a:r>
            <a:endParaRPr lang="en-GB" sz="1050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F39FB7-8FF7-49A9-B400-D02376F52F86}"/>
              </a:ext>
            </a:extLst>
          </p:cNvPr>
          <p:cNvSpPr/>
          <p:nvPr/>
        </p:nvSpPr>
        <p:spPr>
          <a:xfrm>
            <a:off x="10265017" y="4241826"/>
            <a:ext cx="185738" cy="185738"/>
          </a:xfrm>
          <a:prstGeom prst="ellipse">
            <a:avLst/>
          </a:prstGeom>
          <a:solidFill>
            <a:srgbClr val="9EAAB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3EA801-8296-4A91-81FE-8F5DC6C2018A}"/>
              </a:ext>
            </a:extLst>
          </p:cNvPr>
          <p:cNvSpPr txBox="1"/>
          <p:nvPr/>
        </p:nvSpPr>
        <p:spPr>
          <a:xfrm>
            <a:off x="10526956" y="4246502"/>
            <a:ext cx="73655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b="1" dirty="0"/>
              <a:t>Africa</a:t>
            </a:r>
            <a:endParaRPr lang="en-GB" sz="105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328E0D-544F-4631-A742-74F75F686C77}"/>
              </a:ext>
            </a:extLst>
          </p:cNvPr>
          <p:cNvSpPr/>
          <p:nvPr/>
        </p:nvSpPr>
        <p:spPr>
          <a:xfrm>
            <a:off x="10265017" y="4648238"/>
            <a:ext cx="185738" cy="185738"/>
          </a:xfrm>
          <a:prstGeom prst="ellipse">
            <a:avLst/>
          </a:prstGeom>
          <a:solidFill>
            <a:srgbClr val="FACC7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5A8ABD-1CA8-43E9-9B6A-62A4E5F8260F}"/>
              </a:ext>
            </a:extLst>
          </p:cNvPr>
          <p:cNvSpPr txBox="1"/>
          <p:nvPr/>
        </p:nvSpPr>
        <p:spPr>
          <a:xfrm>
            <a:off x="10526956" y="4640728"/>
            <a:ext cx="135389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b="1" dirty="0"/>
              <a:t>Latin America and the Caribbean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DA02C3-6302-4F1A-830F-83426A76DFFD}"/>
              </a:ext>
            </a:extLst>
          </p:cNvPr>
          <p:cNvSpPr txBox="1"/>
          <p:nvPr/>
        </p:nvSpPr>
        <p:spPr>
          <a:xfrm rot="16200000">
            <a:off x="6111779" y="4197573"/>
            <a:ext cx="277881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Prevalence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912DC-DC60-4A00-BD97-AB07CC9B83B4}"/>
              </a:ext>
            </a:extLst>
          </p:cNvPr>
          <p:cNvSpPr txBox="1"/>
          <p:nvPr/>
        </p:nvSpPr>
        <p:spPr>
          <a:xfrm>
            <a:off x="560339" y="1052726"/>
            <a:ext cx="6392004" cy="68825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 err="1">
                <a:solidFill>
                  <a:schemeClr val="accent1"/>
                </a:solidFill>
              </a:rPr>
              <a:t>Adolescent</a:t>
            </a:r>
            <a:r>
              <a:rPr lang="pt-PT" sz="2000" dirty="0">
                <a:solidFill>
                  <a:schemeClr val="accent1"/>
                </a:solidFill>
              </a:rPr>
              <a:t> </a:t>
            </a:r>
            <a:r>
              <a:rPr lang="pt-PT" sz="2000" dirty="0" err="1">
                <a:solidFill>
                  <a:schemeClr val="accent1"/>
                </a:solidFill>
              </a:rPr>
              <a:t>obesity</a:t>
            </a:r>
            <a:r>
              <a:rPr lang="pt-PT" sz="2000" dirty="0">
                <a:solidFill>
                  <a:schemeClr val="accent1"/>
                </a:solidFill>
              </a:rPr>
              <a:t>, ages 10 to 19 </a:t>
            </a:r>
            <a:r>
              <a:rPr lang="pt-PT" sz="2000" dirty="0" err="1">
                <a:solidFill>
                  <a:schemeClr val="accent1"/>
                </a:solidFill>
              </a:rPr>
              <a:t>years</a:t>
            </a:r>
            <a:r>
              <a:rPr lang="pt-PT" sz="2000" dirty="0">
                <a:solidFill>
                  <a:schemeClr val="accent1"/>
                </a:solidFill>
              </a:rPr>
              <a:t>, </a:t>
            </a:r>
            <a:r>
              <a:rPr lang="pt-PT" sz="2000" dirty="0" err="1">
                <a:solidFill>
                  <a:schemeClr val="accent1"/>
                </a:solidFill>
              </a:rPr>
              <a:t>by</a:t>
            </a:r>
            <a:r>
              <a:rPr lang="pt-PT" sz="2000" dirty="0">
                <a:solidFill>
                  <a:schemeClr val="accent1"/>
                </a:solidFill>
              </a:rPr>
              <a:t> </a:t>
            </a:r>
            <a:r>
              <a:rPr lang="pt-PT" sz="2000" dirty="0" err="1">
                <a:solidFill>
                  <a:schemeClr val="accent1"/>
                </a:solidFill>
              </a:rPr>
              <a:t>region</a:t>
            </a:r>
            <a:r>
              <a:rPr lang="pt-PT" sz="2000" dirty="0">
                <a:solidFill>
                  <a:schemeClr val="accent1"/>
                </a:solidFill>
              </a:rPr>
              <a:t>, 2016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3B1F9-1A49-4AB9-9C46-E2C8823DBA7C}"/>
              </a:ext>
            </a:extLst>
          </p:cNvPr>
          <p:cNvSpPr txBox="1"/>
          <p:nvPr/>
        </p:nvSpPr>
        <p:spPr>
          <a:xfrm>
            <a:off x="7698644" y="2487830"/>
            <a:ext cx="1956329" cy="349702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Daily soda</a:t>
            </a:r>
          </a:p>
        </p:txBody>
      </p:sp>
    </p:spTree>
    <p:extLst>
      <p:ext uri="{BB962C8B-B14F-4D97-AF65-F5344CB8AC3E}">
        <p14:creationId xmlns:p14="http://schemas.microsoft.com/office/powerpoint/2010/main" val="6141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88% of countries face overlapping burdens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03A67-9654-4874-B722-E41EEF4A8672}"/>
              </a:ext>
            </a:extLst>
          </p:cNvPr>
          <p:cNvSpPr txBox="1"/>
          <p:nvPr/>
        </p:nvSpPr>
        <p:spPr>
          <a:xfrm>
            <a:off x="545824" y="1052726"/>
            <a:ext cx="10499547" cy="68825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Number of countries with overlapping forms of childhood stunting, anaemia and overweight in adult women, 2017 and 2018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8D3B6-890E-482B-B177-E5C2473BB58C}"/>
              </a:ext>
            </a:extLst>
          </p:cNvPr>
          <p:cNvSpPr/>
          <p:nvPr/>
        </p:nvSpPr>
        <p:spPr>
          <a:xfrm>
            <a:off x="8436126" y="2324640"/>
            <a:ext cx="3273274" cy="2844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91F6B0-D9A7-42E1-A30C-5A26E319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23" b="33081"/>
          <a:stretch/>
        </p:blipFill>
        <p:spPr>
          <a:xfrm>
            <a:off x="8694985" y="2773372"/>
            <a:ext cx="649675" cy="6397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801523-EE9E-4B0A-932F-76FC208CD9DC}"/>
              </a:ext>
            </a:extLst>
          </p:cNvPr>
          <p:cNvSpPr/>
          <p:nvPr/>
        </p:nvSpPr>
        <p:spPr>
          <a:xfrm>
            <a:off x="9493316" y="2767788"/>
            <a:ext cx="19093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15.95m children stunted</a:t>
            </a:r>
            <a:r>
              <a:rPr lang="en-US" i="1" dirty="0"/>
              <a:t> and </a:t>
            </a:r>
            <a:r>
              <a:rPr lang="en-US" dirty="0"/>
              <a:t>wasted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C1D554-5F62-41DB-97FD-5D1C9CE0D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65" y="3929271"/>
            <a:ext cx="625283" cy="60715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AAB122-EB10-4A62-A453-4321F46346FA}"/>
              </a:ext>
            </a:extLst>
          </p:cNvPr>
          <p:cNvSpPr/>
          <p:nvPr/>
        </p:nvSpPr>
        <p:spPr>
          <a:xfrm>
            <a:off x="676432" y="2475492"/>
            <a:ext cx="1379196" cy="2269002"/>
          </a:xfrm>
          <a:custGeom>
            <a:avLst/>
            <a:gdLst>
              <a:gd name="connsiteX0" fmla="*/ 2062163 w 2066925"/>
              <a:gd name="connsiteY0" fmla="*/ 652463 h 3400425"/>
              <a:gd name="connsiteX1" fmla="*/ 2062163 w 2066925"/>
              <a:gd name="connsiteY1" fmla="*/ 14288 h 3400425"/>
              <a:gd name="connsiteX2" fmla="*/ 14288 w 2066925"/>
              <a:gd name="connsiteY2" fmla="*/ 14288 h 3400425"/>
              <a:gd name="connsiteX3" fmla="*/ 14288 w 2066925"/>
              <a:gd name="connsiteY3" fmla="*/ 3395663 h 3400425"/>
              <a:gd name="connsiteX4" fmla="*/ 366713 w 2066925"/>
              <a:gd name="connsiteY4" fmla="*/ 3395663 h 3400425"/>
              <a:gd name="connsiteX5" fmla="*/ 366713 w 2066925"/>
              <a:gd name="connsiteY5" fmla="*/ 652463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925" h="3400425">
                <a:moveTo>
                  <a:pt x="2062163" y="652463"/>
                </a:moveTo>
                <a:lnTo>
                  <a:pt x="2062163" y="14288"/>
                </a:lnTo>
                <a:lnTo>
                  <a:pt x="14288" y="14288"/>
                </a:lnTo>
                <a:lnTo>
                  <a:pt x="14288" y="3395663"/>
                </a:lnTo>
                <a:lnTo>
                  <a:pt x="366713" y="3395663"/>
                </a:lnTo>
                <a:lnTo>
                  <a:pt x="366713" y="652463"/>
                </a:lnTo>
                <a:close/>
              </a:path>
            </a:pathLst>
          </a:custGeom>
          <a:solidFill>
            <a:srgbClr val="D1E7E5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7D4CC9-109B-4AEA-B372-13B0C69763E1}"/>
              </a:ext>
            </a:extLst>
          </p:cNvPr>
          <p:cNvSpPr/>
          <p:nvPr/>
        </p:nvSpPr>
        <p:spPr>
          <a:xfrm>
            <a:off x="6491936" y="2475492"/>
            <a:ext cx="292364" cy="444902"/>
          </a:xfrm>
          <a:custGeom>
            <a:avLst/>
            <a:gdLst>
              <a:gd name="connsiteX0" fmla="*/ 14288 w 438150"/>
              <a:gd name="connsiteY0" fmla="*/ 14288 h 666750"/>
              <a:gd name="connsiteX1" fmla="*/ 423863 w 438150"/>
              <a:gd name="connsiteY1" fmla="*/ 14288 h 666750"/>
              <a:gd name="connsiteX2" fmla="*/ 423863 w 438150"/>
              <a:gd name="connsiteY2" fmla="*/ 652463 h 666750"/>
              <a:gd name="connsiteX3" fmla="*/ 14288 w 438150"/>
              <a:gd name="connsiteY3" fmla="*/ 6524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66750">
                <a:moveTo>
                  <a:pt x="14288" y="14288"/>
                </a:moveTo>
                <a:lnTo>
                  <a:pt x="423863" y="14288"/>
                </a:lnTo>
                <a:lnTo>
                  <a:pt x="423863" y="652463"/>
                </a:lnTo>
                <a:lnTo>
                  <a:pt x="14288" y="652463"/>
                </a:lnTo>
                <a:close/>
              </a:path>
            </a:pathLst>
          </a:custGeom>
          <a:solidFill>
            <a:srgbClr val="92CAC9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53516D-B859-43A3-80AE-2C6C9915C951}"/>
              </a:ext>
            </a:extLst>
          </p:cNvPr>
          <p:cNvSpPr/>
          <p:nvPr/>
        </p:nvSpPr>
        <p:spPr>
          <a:xfrm>
            <a:off x="2042917" y="2475492"/>
            <a:ext cx="4468087" cy="444902"/>
          </a:xfrm>
          <a:custGeom>
            <a:avLst/>
            <a:gdLst>
              <a:gd name="connsiteX0" fmla="*/ 14287 w 6696075"/>
              <a:gd name="connsiteY0" fmla="*/ 14288 h 666750"/>
              <a:gd name="connsiteX1" fmla="*/ 6681788 w 6696075"/>
              <a:gd name="connsiteY1" fmla="*/ 14288 h 666750"/>
              <a:gd name="connsiteX2" fmla="*/ 6681788 w 6696075"/>
              <a:gd name="connsiteY2" fmla="*/ 652463 h 666750"/>
              <a:gd name="connsiteX3" fmla="*/ 14288 w 6696075"/>
              <a:gd name="connsiteY3" fmla="*/ 6524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75" h="666750">
                <a:moveTo>
                  <a:pt x="14287" y="14288"/>
                </a:moveTo>
                <a:lnTo>
                  <a:pt x="6681788" y="14288"/>
                </a:lnTo>
                <a:lnTo>
                  <a:pt x="6681788" y="652463"/>
                </a:lnTo>
                <a:lnTo>
                  <a:pt x="14288" y="652463"/>
                </a:ln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52AE37-8AA3-4818-9217-698DB72417DF}"/>
              </a:ext>
            </a:extLst>
          </p:cNvPr>
          <p:cNvSpPr/>
          <p:nvPr/>
        </p:nvSpPr>
        <p:spPr>
          <a:xfrm>
            <a:off x="911594" y="4166121"/>
            <a:ext cx="5872706" cy="851670"/>
          </a:xfrm>
          <a:custGeom>
            <a:avLst/>
            <a:gdLst>
              <a:gd name="connsiteX0" fmla="*/ 8377238 w 8801100"/>
              <a:gd name="connsiteY0" fmla="*/ 862013 h 1276350"/>
              <a:gd name="connsiteX1" fmla="*/ 14288 w 8801100"/>
              <a:gd name="connsiteY1" fmla="*/ 862013 h 1276350"/>
              <a:gd name="connsiteX2" fmla="*/ 14288 w 8801100"/>
              <a:gd name="connsiteY2" fmla="*/ 1262063 h 1276350"/>
              <a:gd name="connsiteX3" fmla="*/ 8786813 w 8801100"/>
              <a:gd name="connsiteY3" fmla="*/ 1262063 h 1276350"/>
              <a:gd name="connsiteX4" fmla="*/ 8786813 w 8801100"/>
              <a:gd name="connsiteY4" fmla="*/ 14288 h 1276350"/>
              <a:gd name="connsiteX5" fmla="*/ 8377238 w 8801100"/>
              <a:gd name="connsiteY5" fmla="*/ 14288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1100" h="1276350">
                <a:moveTo>
                  <a:pt x="8377238" y="862013"/>
                </a:moveTo>
                <a:lnTo>
                  <a:pt x="14288" y="862013"/>
                </a:lnTo>
                <a:lnTo>
                  <a:pt x="14288" y="1262063"/>
                </a:lnTo>
                <a:lnTo>
                  <a:pt x="8786813" y="1262063"/>
                </a:lnTo>
                <a:lnTo>
                  <a:pt x="8786813" y="14288"/>
                </a:lnTo>
                <a:lnTo>
                  <a:pt x="8377238" y="14288"/>
                </a:lnTo>
                <a:close/>
              </a:path>
            </a:pathLst>
          </a:custGeom>
          <a:solidFill>
            <a:schemeClr val="accent4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0FA4F6-66B0-4163-B331-99D26F1848DC}"/>
              </a:ext>
            </a:extLst>
          </p:cNvPr>
          <p:cNvSpPr/>
          <p:nvPr/>
        </p:nvSpPr>
        <p:spPr>
          <a:xfrm>
            <a:off x="911594" y="2901327"/>
            <a:ext cx="5599409" cy="1843167"/>
          </a:xfrm>
          <a:custGeom>
            <a:avLst/>
            <a:gdLst>
              <a:gd name="connsiteX0" fmla="*/ 8377238 w 8391525"/>
              <a:gd name="connsiteY0" fmla="*/ 1909762 h 2762250"/>
              <a:gd name="connsiteX1" fmla="*/ 1709738 w 8391525"/>
              <a:gd name="connsiteY1" fmla="*/ 1909762 h 2762250"/>
              <a:gd name="connsiteX2" fmla="*/ 1709738 w 8391525"/>
              <a:gd name="connsiteY2" fmla="*/ 14288 h 2762250"/>
              <a:gd name="connsiteX3" fmla="*/ 14288 w 8391525"/>
              <a:gd name="connsiteY3" fmla="*/ 14288 h 2762250"/>
              <a:gd name="connsiteX4" fmla="*/ 14288 w 8391525"/>
              <a:gd name="connsiteY4" fmla="*/ 2757488 h 2762250"/>
              <a:gd name="connsiteX5" fmla="*/ 8377238 w 8391525"/>
              <a:gd name="connsiteY5" fmla="*/ 2757488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1525" h="2762250">
                <a:moveTo>
                  <a:pt x="8377238" y="1909762"/>
                </a:moveTo>
                <a:lnTo>
                  <a:pt x="1709738" y="1909762"/>
                </a:lnTo>
                <a:lnTo>
                  <a:pt x="1709738" y="14288"/>
                </a:lnTo>
                <a:lnTo>
                  <a:pt x="14288" y="14288"/>
                </a:lnTo>
                <a:lnTo>
                  <a:pt x="14288" y="2757488"/>
                </a:lnTo>
                <a:lnTo>
                  <a:pt x="8377238" y="2757488"/>
                </a:lnTo>
                <a:close/>
              </a:path>
            </a:pathLst>
          </a:custGeom>
          <a:solidFill>
            <a:schemeClr val="bg2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B8E8F7-2485-4F58-9297-7E3B2CC48F40}"/>
              </a:ext>
            </a:extLst>
          </p:cNvPr>
          <p:cNvSpPr/>
          <p:nvPr/>
        </p:nvSpPr>
        <p:spPr>
          <a:xfrm>
            <a:off x="6491936" y="2901327"/>
            <a:ext cx="292364" cy="1283861"/>
          </a:xfrm>
          <a:custGeom>
            <a:avLst/>
            <a:gdLst>
              <a:gd name="connsiteX0" fmla="*/ 14288 w 438150"/>
              <a:gd name="connsiteY0" fmla="*/ 14288 h 1924050"/>
              <a:gd name="connsiteX1" fmla="*/ 423863 w 438150"/>
              <a:gd name="connsiteY1" fmla="*/ 14288 h 1924050"/>
              <a:gd name="connsiteX2" fmla="*/ 423863 w 438150"/>
              <a:gd name="connsiteY2" fmla="*/ 1909762 h 1924050"/>
              <a:gd name="connsiteX3" fmla="*/ 14288 w 438150"/>
              <a:gd name="connsiteY3" fmla="*/ 1909762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1924050">
                <a:moveTo>
                  <a:pt x="14288" y="14288"/>
                </a:moveTo>
                <a:lnTo>
                  <a:pt x="423863" y="14288"/>
                </a:lnTo>
                <a:lnTo>
                  <a:pt x="423863" y="1909762"/>
                </a:lnTo>
                <a:lnTo>
                  <a:pt x="14288" y="1909762"/>
                </a:lnTo>
                <a:close/>
              </a:path>
            </a:pathLst>
          </a:custGeom>
          <a:solidFill>
            <a:schemeClr val="tx2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437D05-68FC-42F6-B783-BDFED36C34D2}"/>
              </a:ext>
            </a:extLst>
          </p:cNvPr>
          <p:cNvSpPr/>
          <p:nvPr/>
        </p:nvSpPr>
        <p:spPr>
          <a:xfrm>
            <a:off x="531318" y="2324641"/>
            <a:ext cx="6398097" cy="2844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F06325-FBD2-462D-BA71-A38FE3EAB289}"/>
              </a:ext>
            </a:extLst>
          </p:cNvPr>
          <p:cNvSpPr txBox="1"/>
          <p:nvPr/>
        </p:nvSpPr>
        <p:spPr>
          <a:xfrm>
            <a:off x="2426971" y="2559973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Anaemia and stunting: 26 countries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8B58B6-E9C3-4310-88DC-60E2B6B30BE1}"/>
              </a:ext>
            </a:extLst>
          </p:cNvPr>
          <p:cNvSpPr txBox="1"/>
          <p:nvPr/>
        </p:nvSpPr>
        <p:spPr>
          <a:xfrm>
            <a:off x="2426971" y="4322538"/>
            <a:ext cx="2997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Overweight and anaemia: 54 countries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55E948-D7A8-4DDB-87CE-E5F939A24D42}"/>
              </a:ext>
            </a:extLst>
          </p:cNvPr>
          <p:cNvSpPr txBox="1"/>
          <p:nvPr/>
        </p:nvSpPr>
        <p:spPr>
          <a:xfrm>
            <a:off x="2426971" y="4740114"/>
            <a:ext cx="23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Overweight only: 11 countries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8E8417-F6EE-4730-A43E-04FD491E9A28}"/>
              </a:ext>
            </a:extLst>
          </p:cNvPr>
          <p:cNvSpPr txBox="1"/>
          <p:nvPr/>
        </p:nvSpPr>
        <p:spPr>
          <a:xfrm>
            <a:off x="737336" y="2483773"/>
            <a:ext cx="12362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/>
              <a:t>Anaemia only:</a:t>
            </a:r>
            <a:br>
              <a:rPr lang="en-GB" sz="1200" b="1" dirty="0"/>
            </a:br>
            <a:r>
              <a:rPr lang="en-GB" sz="1200" b="1" dirty="0"/>
              <a:t>5 countries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7B9AFD-1BF4-4455-8372-935A1259ACF9}"/>
              </a:ext>
            </a:extLst>
          </p:cNvPr>
          <p:cNvCxnSpPr/>
          <p:nvPr/>
        </p:nvCxnSpPr>
        <p:spPr>
          <a:xfrm>
            <a:off x="6656284" y="2711447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D336FB-146A-463C-8EFF-7AB18B5199BD}"/>
              </a:ext>
            </a:extLst>
          </p:cNvPr>
          <p:cNvCxnSpPr/>
          <p:nvPr/>
        </p:nvCxnSpPr>
        <p:spPr>
          <a:xfrm>
            <a:off x="6656284" y="3510101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6150100-19A8-4E15-A2D8-5DADC8F343D0}"/>
              </a:ext>
            </a:extLst>
          </p:cNvPr>
          <p:cNvCxnSpPr>
            <a:cxnSpLocks/>
          </p:cNvCxnSpPr>
          <p:nvPr/>
        </p:nvCxnSpPr>
        <p:spPr>
          <a:xfrm>
            <a:off x="6929415" y="4632845"/>
            <a:ext cx="3388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DEB2D7-7DA7-493A-8C2D-CFF33B2600E8}"/>
              </a:ext>
            </a:extLst>
          </p:cNvPr>
          <p:cNvSpPr txBox="1"/>
          <p:nvPr/>
        </p:nvSpPr>
        <p:spPr>
          <a:xfrm>
            <a:off x="7298899" y="2516034"/>
            <a:ext cx="104708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000" b="1" dirty="0"/>
              <a:t>Stunting only:</a:t>
            </a:r>
            <a:br>
              <a:rPr lang="en-GB" sz="1000" b="1" dirty="0"/>
            </a:br>
            <a:r>
              <a:rPr lang="en-GB" sz="1000" b="1" dirty="0"/>
              <a:t>1 country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99AEFD-DE37-4B5A-A1C4-50D2BE9AC147}"/>
              </a:ext>
            </a:extLst>
          </p:cNvPr>
          <p:cNvSpPr txBox="1"/>
          <p:nvPr/>
        </p:nvSpPr>
        <p:spPr>
          <a:xfrm>
            <a:off x="7298899" y="3231570"/>
            <a:ext cx="997389" cy="553998"/>
          </a:xfrm>
          <a:prstGeom prst="rect">
            <a:avLst/>
          </a:prstGeom>
          <a:noFill/>
          <a:effectLst/>
        </p:spPr>
        <p:txBody>
          <a:bodyPr wrap="none" rtlCol="0" anchor="ctr" anchorCtr="0">
            <a:spAutoFit/>
          </a:bodyPr>
          <a:lstStyle/>
          <a:p>
            <a:r>
              <a:rPr lang="en-GB" sz="1000" b="1" dirty="0"/>
              <a:t>Overweight</a:t>
            </a:r>
            <a:br>
              <a:rPr lang="en-GB" sz="1000" b="1" dirty="0"/>
            </a:br>
            <a:r>
              <a:rPr lang="en-GB" sz="1000" b="1" dirty="0"/>
              <a:t>and stunting:</a:t>
            </a:r>
            <a:br>
              <a:rPr lang="en-GB" sz="1000" b="1" dirty="0"/>
            </a:br>
            <a:r>
              <a:rPr lang="en-GB" sz="1000" b="1" dirty="0"/>
              <a:t>3 countries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87A178-B268-4549-9D16-A6AD277B0A3E}"/>
              </a:ext>
            </a:extLst>
          </p:cNvPr>
          <p:cNvSpPr txBox="1"/>
          <p:nvPr/>
        </p:nvSpPr>
        <p:spPr>
          <a:xfrm>
            <a:off x="7298899" y="4431257"/>
            <a:ext cx="10070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000" b="1" dirty="0"/>
              <a:t>141 countries</a:t>
            </a:r>
            <a:br>
              <a:rPr lang="en-GB" sz="1000" b="1" dirty="0"/>
            </a:br>
            <a:r>
              <a:rPr lang="en-GB" sz="1000" b="1" dirty="0"/>
              <a:t>in total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13AE32-2C57-47FE-AED4-E7E1F2F9CE6A}"/>
              </a:ext>
            </a:extLst>
          </p:cNvPr>
          <p:cNvSpPr/>
          <p:nvPr/>
        </p:nvSpPr>
        <p:spPr>
          <a:xfrm>
            <a:off x="9493316" y="3879410"/>
            <a:ext cx="1909379" cy="84023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8.23m children stunted </a:t>
            </a:r>
            <a:r>
              <a:rPr lang="en-US" i="1" dirty="0"/>
              <a:t>and </a:t>
            </a:r>
            <a:r>
              <a:rPr lang="en-US" dirty="0"/>
              <a:t>overweight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B054A6-EC25-430A-8457-1F399C5AA291}"/>
              </a:ext>
            </a:extLst>
          </p:cNvPr>
          <p:cNvSpPr/>
          <p:nvPr/>
        </p:nvSpPr>
        <p:spPr>
          <a:xfrm>
            <a:off x="2047683" y="2914038"/>
            <a:ext cx="4455375" cy="1271150"/>
          </a:xfrm>
          <a:custGeom>
            <a:avLst/>
            <a:gdLst>
              <a:gd name="connsiteX0" fmla="*/ 7144 w 6677025"/>
              <a:gd name="connsiteY0" fmla="*/ 7144 h 1905000"/>
              <a:gd name="connsiteX1" fmla="*/ 6674644 w 6677025"/>
              <a:gd name="connsiteY1" fmla="*/ 7144 h 1905000"/>
              <a:gd name="connsiteX2" fmla="*/ 6674644 w 6677025"/>
              <a:gd name="connsiteY2" fmla="*/ 1902619 h 1905000"/>
              <a:gd name="connsiteX3" fmla="*/ 7144 w 6677025"/>
              <a:gd name="connsiteY3" fmla="*/ 1902619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025" h="1905000">
                <a:moveTo>
                  <a:pt x="7144" y="7144"/>
                </a:moveTo>
                <a:lnTo>
                  <a:pt x="6674644" y="7144"/>
                </a:lnTo>
                <a:lnTo>
                  <a:pt x="6674644" y="1902619"/>
                </a:lnTo>
                <a:lnTo>
                  <a:pt x="7144" y="1902619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accent2"/>
            </a:bgClr>
          </a:patt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979FCF-0002-4CEC-BD18-3E496E11DE03}"/>
              </a:ext>
            </a:extLst>
          </p:cNvPr>
          <p:cNvSpPr txBox="1"/>
          <p:nvPr/>
        </p:nvSpPr>
        <p:spPr>
          <a:xfrm>
            <a:off x="2426971" y="3411114"/>
            <a:ext cx="369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Overweight, anaemia and stunting: 41 countries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87FD62-6BE2-492B-847B-7237664FA1C2}"/>
              </a:ext>
            </a:extLst>
          </p:cNvPr>
          <p:cNvCxnSpPr>
            <a:cxnSpLocks/>
          </p:cNvCxnSpPr>
          <p:nvPr/>
        </p:nvCxnSpPr>
        <p:spPr>
          <a:xfrm flipH="1">
            <a:off x="8760854" y="3731729"/>
            <a:ext cx="2651759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AC177-7424-3748-A68B-735121C29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64B7-F569-EB4C-9C3B-846A104BE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New analysis shows almost 25 million children are stunted </a:t>
            </a:r>
            <a:r>
              <a:rPr lang="en-US" i="1" dirty="0"/>
              <a:t>and</a:t>
            </a:r>
            <a:r>
              <a:rPr lang="en-US" dirty="0"/>
              <a:t> overweight or stunted </a:t>
            </a:r>
            <a:r>
              <a:rPr lang="en-US" i="1" dirty="0"/>
              <a:t>and</a:t>
            </a:r>
            <a:r>
              <a:rPr lang="en-US" dirty="0"/>
              <a:t> wasted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9A62C9-5E71-4350-9B47-7F1B2CAD6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334453"/>
              </p:ext>
            </p:extLst>
          </p:nvPr>
        </p:nvGraphicFramePr>
        <p:xfrm>
          <a:off x="1295248" y="2714171"/>
          <a:ext cx="9601504" cy="33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4A03FF2A-7DE8-4172-81F7-A51361EF7326}"/>
              </a:ext>
            </a:extLst>
          </p:cNvPr>
          <p:cNvSpPr txBox="1"/>
          <p:nvPr/>
        </p:nvSpPr>
        <p:spPr>
          <a:xfrm>
            <a:off x="539399" y="2150957"/>
            <a:ext cx="774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1"/>
                </a:solidFill>
              </a:rPr>
              <a:t>Children under 5 experiencing two forms of malnutrition</a:t>
            </a:r>
          </a:p>
        </p:txBody>
      </p:sp>
    </p:spTree>
    <p:extLst>
      <p:ext uri="{BB962C8B-B14F-4D97-AF65-F5344CB8AC3E}">
        <p14:creationId xmlns:p14="http://schemas.microsoft.com/office/powerpoint/2010/main" val="27113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91CF8-9121-42ED-8B6E-6936581A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495514" cy="1969770"/>
          </a:xfrm>
        </p:spPr>
        <p:txBody>
          <a:bodyPr/>
          <a:lstStyle/>
          <a:p>
            <a:r>
              <a:rPr lang="en-GB" dirty="0"/>
              <a:t>What progress has there been in improving diets?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4946246" cy="615553"/>
          </a:xfrm>
        </p:spPr>
        <p:txBody>
          <a:bodyPr/>
          <a:lstStyle/>
          <a:p>
            <a:r>
              <a:rPr lang="en-US" dirty="0"/>
              <a:t>About the Global Nutrition Report</a:t>
            </a:r>
          </a:p>
        </p:txBody>
      </p:sp>
    </p:spTree>
    <p:extLst>
      <p:ext uri="{BB962C8B-B14F-4D97-AF65-F5344CB8AC3E}">
        <p14:creationId xmlns:p14="http://schemas.microsoft.com/office/powerpoint/2010/main" val="33859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344A7-374E-4AF6-9EEF-661C92DD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37" y="1487048"/>
            <a:ext cx="8417770" cy="43811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ABE17-9F2D-45F4-A1A6-A088E8A26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Diets of infants and young children are suboptimal </a:t>
            </a:r>
            <a:r>
              <a:rPr lang="en-GB" i="1" dirty="0"/>
              <a:t>everywhere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B236E-406F-4C91-A9A5-5AAFF42680EB}"/>
              </a:ext>
            </a:extLst>
          </p:cNvPr>
          <p:cNvSpPr txBox="1"/>
          <p:nvPr/>
        </p:nvSpPr>
        <p:spPr>
          <a:xfrm>
            <a:off x="551546" y="1606292"/>
            <a:ext cx="2699654" cy="161158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How infant and young child feeding practices differ across wealth quintiles, and urban and rural areas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04C4B-5CFD-4DB2-A33D-A51790471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885CAE-B64A-4B77-9787-E43B12B1F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Infant formula (0–36 months) sales increased from 16.0kg–28.5kg per infant 2005–2017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E27BF-EA70-42BE-9148-E83D485187D5}"/>
              </a:ext>
            </a:extLst>
          </p:cNvPr>
          <p:cNvSpPr txBox="1"/>
          <p:nvPr/>
        </p:nvSpPr>
        <p:spPr>
          <a:xfrm>
            <a:off x="571272" y="1604829"/>
            <a:ext cx="10155591" cy="68825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Trends and patterns in per infant/child commercial breast milk substitutes sales by region, 2005–2017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9952C0-A035-42F4-AE9E-3B3315A3592E}"/>
              </a:ext>
            </a:extLst>
          </p:cNvPr>
          <p:cNvSpPr/>
          <p:nvPr/>
        </p:nvSpPr>
        <p:spPr>
          <a:xfrm>
            <a:off x="690055" y="4723539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4670D-B8BB-40A6-9B43-BD7E9E71AEAF}"/>
              </a:ext>
            </a:extLst>
          </p:cNvPr>
          <p:cNvSpPr txBox="1"/>
          <p:nvPr/>
        </p:nvSpPr>
        <p:spPr>
          <a:xfrm>
            <a:off x="951993" y="4639758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Growing-up  </a:t>
            </a:r>
            <a:br>
              <a:rPr lang="pt-PT" sz="1200" b="1" dirty="0"/>
            </a:br>
            <a:r>
              <a:rPr lang="pt-PT" sz="1200" b="1" dirty="0"/>
              <a:t>(13–36 months)</a:t>
            </a:r>
            <a:endParaRPr lang="en-GB" sz="1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35E0E-ADF0-4192-8ADF-6CCF32E1BB85}"/>
              </a:ext>
            </a:extLst>
          </p:cNvPr>
          <p:cNvSpPr/>
          <p:nvPr/>
        </p:nvSpPr>
        <p:spPr>
          <a:xfrm>
            <a:off x="690055" y="5181370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323B9-278B-4101-97CB-E7C6C59B837D}"/>
              </a:ext>
            </a:extLst>
          </p:cNvPr>
          <p:cNvSpPr txBox="1"/>
          <p:nvPr/>
        </p:nvSpPr>
        <p:spPr>
          <a:xfrm>
            <a:off x="951993" y="5097723"/>
            <a:ext cx="249152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Special</a:t>
            </a:r>
            <a:br>
              <a:rPr lang="pt-PT" sz="1200" b="1" dirty="0"/>
            </a:br>
            <a:r>
              <a:rPr lang="pt-PT" sz="1200" b="1" dirty="0"/>
              <a:t>(0–6 months)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F508E5-1873-4423-82B7-B0945A571358}"/>
              </a:ext>
            </a:extLst>
          </p:cNvPr>
          <p:cNvSpPr/>
          <p:nvPr/>
        </p:nvSpPr>
        <p:spPr>
          <a:xfrm>
            <a:off x="696004" y="4265708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31252-2FA6-4AA4-AB5B-4E8BBDC3E241}"/>
              </a:ext>
            </a:extLst>
          </p:cNvPr>
          <p:cNvSpPr txBox="1"/>
          <p:nvPr/>
        </p:nvSpPr>
        <p:spPr>
          <a:xfrm>
            <a:off x="961197" y="4181793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Follow-up </a:t>
            </a:r>
            <a:br>
              <a:rPr lang="pt-PT" sz="1200" b="1" dirty="0"/>
            </a:br>
            <a:r>
              <a:rPr lang="pt-PT" sz="1200" b="1" dirty="0"/>
              <a:t>(7–12 months)</a:t>
            </a:r>
            <a:endParaRPr lang="en-GB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552F31-1263-44F8-84F8-77EAB575F34C}"/>
              </a:ext>
            </a:extLst>
          </p:cNvPr>
          <p:cNvSpPr/>
          <p:nvPr/>
        </p:nvSpPr>
        <p:spPr>
          <a:xfrm>
            <a:off x="690055" y="3807877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C837A-7021-4B1A-954D-537D6842BB4A}"/>
              </a:ext>
            </a:extLst>
          </p:cNvPr>
          <p:cNvSpPr txBox="1"/>
          <p:nvPr/>
        </p:nvSpPr>
        <p:spPr>
          <a:xfrm>
            <a:off x="951993" y="3723828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Standard </a:t>
            </a:r>
            <a:br>
              <a:rPr lang="pt-PT" sz="1200" b="1" dirty="0"/>
            </a:br>
            <a:r>
              <a:rPr lang="pt-PT" sz="1200" b="1" dirty="0"/>
              <a:t>(0–6 months)</a:t>
            </a:r>
            <a:endParaRPr lang="en-GB" sz="1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4B874-6EF5-48B8-956F-813F8842F584}"/>
              </a:ext>
            </a:extLst>
          </p:cNvPr>
          <p:cNvGrpSpPr/>
          <p:nvPr/>
        </p:nvGrpSpPr>
        <p:grpSpPr>
          <a:xfrm>
            <a:off x="2449751" y="2259624"/>
            <a:ext cx="8526554" cy="3790339"/>
            <a:chOff x="2360851" y="1572820"/>
            <a:chExt cx="8526554" cy="45413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B2574C-30DA-46D6-81C1-5D10DBA68817}"/>
                </a:ext>
              </a:extLst>
            </p:cNvPr>
            <p:cNvSpPr/>
            <p:nvPr/>
          </p:nvSpPr>
          <p:spPr>
            <a:xfrm>
              <a:off x="9724686" y="1664932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F89E1D-2B48-4A5C-9CA9-C8ADB4E9EE68}"/>
                </a:ext>
              </a:extLst>
            </p:cNvPr>
            <p:cNvSpPr/>
            <p:nvPr/>
          </p:nvSpPr>
          <p:spPr>
            <a:xfrm>
              <a:off x="9724686" y="2295639"/>
              <a:ext cx="1162719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64E29A-B77E-4ED7-84A3-D871086F9AE6}"/>
                </a:ext>
              </a:extLst>
            </p:cNvPr>
            <p:cNvSpPr/>
            <p:nvPr/>
          </p:nvSpPr>
          <p:spPr>
            <a:xfrm>
              <a:off x="9724686" y="2907239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CEC459-CD64-4CC0-AF37-FDCA5E13BC42}"/>
                </a:ext>
              </a:extLst>
            </p:cNvPr>
            <p:cNvSpPr/>
            <p:nvPr/>
          </p:nvSpPr>
          <p:spPr>
            <a:xfrm>
              <a:off x="9724686" y="3537908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630795-F04E-451A-8B75-DCD7E9C22BDA}"/>
                </a:ext>
              </a:extLst>
            </p:cNvPr>
            <p:cNvSpPr/>
            <p:nvPr/>
          </p:nvSpPr>
          <p:spPr>
            <a:xfrm>
              <a:off x="9724686" y="4149508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856531-FC6C-47EA-875C-2E2261EE29C2}"/>
                </a:ext>
              </a:extLst>
            </p:cNvPr>
            <p:cNvSpPr/>
            <p:nvPr/>
          </p:nvSpPr>
          <p:spPr>
            <a:xfrm>
              <a:off x="9724686" y="4780215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F594B4-89CC-4FAD-94D3-6FE7E794931B}"/>
                </a:ext>
              </a:extLst>
            </p:cNvPr>
            <p:cNvSpPr/>
            <p:nvPr/>
          </p:nvSpPr>
          <p:spPr>
            <a:xfrm>
              <a:off x="9724686" y="5406077"/>
              <a:ext cx="1162719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5CE2A4-7E61-4E1C-A79A-96913FBA99A0}"/>
                </a:ext>
              </a:extLst>
            </p:cNvPr>
            <p:cNvSpPr/>
            <p:nvPr/>
          </p:nvSpPr>
          <p:spPr>
            <a:xfrm>
              <a:off x="2986320" y="1663847"/>
              <a:ext cx="6586979" cy="3123225"/>
            </a:xfrm>
            <a:custGeom>
              <a:avLst/>
              <a:gdLst>
                <a:gd name="connsiteX0" fmla="*/ 8025 w 6505517"/>
                <a:gd name="connsiteY0" fmla="*/ 4316 h 3123225"/>
                <a:gd name="connsiteX1" fmla="*/ 6502344 w 6505517"/>
                <a:gd name="connsiteY1" fmla="*/ 4316 h 3123225"/>
                <a:gd name="connsiteX2" fmla="*/ 8025 w 6505517"/>
                <a:gd name="connsiteY2" fmla="*/ 635024 h 3123225"/>
                <a:gd name="connsiteX3" fmla="*/ 6502344 w 6505517"/>
                <a:gd name="connsiteY3" fmla="*/ 635024 h 3123225"/>
                <a:gd name="connsiteX4" fmla="*/ 8025 w 6505517"/>
                <a:gd name="connsiteY4" fmla="*/ 1246624 h 3123225"/>
                <a:gd name="connsiteX5" fmla="*/ 6502344 w 6505517"/>
                <a:gd name="connsiteY5" fmla="*/ 1246624 h 3123225"/>
                <a:gd name="connsiteX6" fmla="*/ 8025 w 6505517"/>
                <a:gd name="connsiteY6" fmla="*/ 1877292 h 3123225"/>
                <a:gd name="connsiteX7" fmla="*/ 6502344 w 6505517"/>
                <a:gd name="connsiteY7" fmla="*/ 1877292 h 3123225"/>
                <a:gd name="connsiteX8" fmla="*/ 8025 w 6505517"/>
                <a:gd name="connsiteY8" fmla="*/ 2488892 h 3123225"/>
                <a:gd name="connsiteX9" fmla="*/ 6502344 w 6505517"/>
                <a:gd name="connsiteY9" fmla="*/ 2488892 h 3123225"/>
                <a:gd name="connsiteX10" fmla="*/ 8025 w 6505517"/>
                <a:gd name="connsiteY10" fmla="*/ 3119599 h 3123225"/>
                <a:gd name="connsiteX11" fmla="*/ 6502344 w 6505517"/>
                <a:gd name="connsiteY11" fmla="*/ 3119599 h 31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5517" h="3123225">
                  <a:moveTo>
                    <a:pt x="8025" y="4316"/>
                  </a:moveTo>
                  <a:lnTo>
                    <a:pt x="6502344" y="4316"/>
                  </a:lnTo>
                  <a:moveTo>
                    <a:pt x="8025" y="635024"/>
                  </a:moveTo>
                  <a:lnTo>
                    <a:pt x="6502344" y="635024"/>
                  </a:lnTo>
                  <a:moveTo>
                    <a:pt x="8025" y="1246624"/>
                  </a:moveTo>
                  <a:lnTo>
                    <a:pt x="6502344" y="1246624"/>
                  </a:lnTo>
                  <a:moveTo>
                    <a:pt x="8025" y="1877292"/>
                  </a:moveTo>
                  <a:lnTo>
                    <a:pt x="6502344" y="1877292"/>
                  </a:lnTo>
                  <a:moveTo>
                    <a:pt x="8025" y="2488892"/>
                  </a:moveTo>
                  <a:lnTo>
                    <a:pt x="6502344" y="2488892"/>
                  </a:lnTo>
                  <a:moveTo>
                    <a:pt x="8025" y="3119599"/>
                  </a:moveTo>
                  <a:lnTo>
                    <a:pt x="6502344" y="3119599"/>
                  </a:lnTo>
                </a:path>
              </a:pathLst>
            </a:custGeom>
            <a:noFill/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CCBEF4-7EF6-4A88-9D2A-EAA1FA288B31}"/>
                </a:ext>
              </a:extLst>
            </p:cNvPr>
            <p:cNvSpPr/>
            <p:nvPr/>
          </p:nvSpPr>
          <p:spPr>
            <a:xfrm>
              <a:off x="4729205" y="4273746"/>
              <a:ext cx="185464" cy="1131881"/>
            </a:xfrm>
            <a:custGeom>
              <a:avLst/>
              <a:gdLst>
                <a:gd name="connsiteX0" fmla="*/ 6008 w 185464"/>
                <a:gd name="connsiteY0" fmla="*/ 3231 h 1131881"/>
                <a:gd name="connsiteX1" fmla="*/ 184339 w 185464"/>
                <a:gd name="connsiteY1" fmla="*/ 3231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758858-8095-4ADF-A48C-BD59049B6940}"/>
                </a:ext>
              </a:extLst>
            </p:cNvPr>
            <p:cNvSpPr/>
            <p:nvPr/>
          </p:nvSpPr>
          <p:spPr>
            <a:xfrm>
              <a:off x="6607887" y="4751553"/>
              <a:ext cx="185464" cy="656108"/>
            </a:xfrm>
            <a:custGeom>
              <a:avLst/>
              <a:gdLst>
                <a:gd name="connsiteX0" fmla="*/ 6008 w 185464"/>
                <a:gd name="connsiteY0" fmla="*/ 3232 h 656107"/>
                <a:gd name="connsiteX1" fmla="*/ 184339 w 185464"/>
                <a:gd name="connsiteY1" fmla="*/ 3232 h 656107"/>
                <a:gd name="connsiteX2" fmla="*/ 184339 w 185464"/>
                <a:gd name="connsiteY2" fmla="*/ 653047 h 656107"/>
                <a:gd name="connsiteX3" fmla="*/ 6008 w 185464"/>
                <a:gd name="connsiteY3" fmla="*/ 653047 h 6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56107">
                  <a:moveTo>
                    <a:pt x="6008" y="3232"/>
                  </a:moveTo>
                  <a:lnTo>
                    <a:pt x="184339" y="3232"/>
                  </a:lnTo>
                  <a:lnTo>
                    <a:pt x="184339" y="653047"/>
                  </a:lnTo>
                  <a:lnTo>
                    <a:pt x="6008" y="6530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D3BA689-F992-44E4-9057-4F24F1B76345}"/>
                </a:ext>
              </a:extLst>
            </p:cNvPr>
            <p:cNvSpPr/>
            <p:nvPr/>
          </p:nvSpPr>
          <p:spPr>
            <a:xfrm>
              <a:off x="5266766" y="4082631"/>
              <a:ext cx="185464" cy="1323726"/>
            </a:xfrm>
            <a:custGeom>
              <a:avLst/>
              <a:gdLst>
                <a:gd name="connsiteX0" fmla="*/ 6008 w 185464"/>
                <a:gd name="connsiteY0" fmla="*/ 3231 h 1323725"/>
                <a:gd name="connsiteX1" fmla="*/ 184339 w 185464"/>
                <a:gd name="connsiteY1" fmla="*/ 3231 h 1323725"/>
                <a:gd name="connsiteX2" fmla="*/ 184339 w 185464"/>
                <a:gd name="connsiteY2" fmla="*/ 1321969 h 1323725"/>
                <a:gd name="connsiteX3" fmla="*/ 6008 w 185464"/>
                <a:gd name="connsiteY3" fmla="*/ 1321969 h 13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23725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21969"/>
                  </a:lnTo>
                  <a:lnTo>
                    <a:pt x="6008" y="1321969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C9AAC9-3F02-4C90-9BF8-F359F7872605}"/>
                </a:ext>
              </a:extLst>
            </p:cNvPr>
            <p:cNvSpPr/>
            <p:nvPr/>
          </p:nvSpPr>
          <p:spPr>
            <a:xfrm>
              <a:off x="6341960" y="4827984"/>
              <a:ext cx="185464" cy="579370"/>
            </a:xfrm>
            <a:custGeom>
              <a:avLst/>
              <a:gdLst>
                <a:gd name="connsiteX0" fmla="*/ 6008 w 185464"/>
                <a:gd name="connsiteY0" fmla="*/ 3232 h 579369"/>
                <a:gd name="connsiteX1" fmla="*/ 184339 w 185464"/>
                <a:gd name="connsiteY1" fmla="*/ 3232 h 579369"/>
                <a:gd name="connsiteX2" fmla="*/ 184339 w 185464"/>
                <a:gd name="connsiteY2" fmla="*/ 576616 h 579369"/>
                <a:gd name="connsiteX3" fmla="*/ 6008 w 185464"/>
                <a:gd name="connsiteY3" fmla="*/ 576616 h 5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79369">
                  <a:moveTo>
                    <a:pt x="6008" y="3232"/>
                  </a:moveTo>
                  <a:lnTo>
                    <a:pt x="184339" y="3232"/>
                  </a:lnTo>
                  <a:lnTo>
                    <a:pt x="184339" y="576616"/>
                  </a:lnTo>
                  <a:lnTo>
                    <a:pt x="6008" y="5766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CEDE91-517D-4D8F-B466-08AA6467BAE4}"/>
                </a:ext>
              </a:extLst>
            </p:cNvPr>
            <p:cNvSpPr/>
            <p:nvPr/>
          </p:nvSpPr>
          <p:spPr>
            <a:xfrm>
              <a:off x="5804327" y="50955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1F3F0-13D4-4366-913A-EC4CFBF1804B}"/>
                </a:ext>
              </a:extLst>
            </p:cNvPr>
            <p:cNvSpPr/>
            <p:nvPr/>
          </p:nvSpPr>
          <p:spPr>
            <a:xfrm>
              <a:off x="5000839" y="4101738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1 h 1304541"/>
                <a:gd name="connsiteX3" fmla="*/ 6008 w 185464"/>
                <a:gd name="connsiteY3" fmla="*/ 1302861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1"/>
                  </a:lnTo>
                  <a:lnTo>
                    <a:pt x="6008" y="130286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E8A68D-2885-46CF-8520-B2DCA516D9E9}"/>
                </a:ext>
              </a:extLst>
            </p:cNvPr>
            <p:cNvSpPr/>
            <p:nvPr/>
          </p:nvSpPr>
          <p:spPr>
            <a:xfrm>
              <a:off x="4463206" y="4311961"/>
              <a:ext cx="185464" cy="1093513"/>
            </a:xfrm>
            <a:custGeom>
              <a:avLst/>
              <a:gdLst>
                <a:gd name="connsiteX0" fmla="*/ 6008 w 185464"/>
                <a:gd name="connsiteY0" fmla="*/ 3232 h 1093512"/>
                <a:gd name="connsiteX1" fmla="*/ 184339 w 185464"/>
                <a:gd name="connsiteY1" fmla="*/ 3232 h 1093512"/>
                <a:gd name="connsiteX2" fmla="*/ 184339 w 185464"/>
                <a:gd name="connsiteY2" fmla="*/ 1092639 h 1093512"/>
                <a:gd name="connsiteX3" fmla="*/ 6008 w 185464"/>
                <a:gd name="connsiteY3" fmla="*/ 1092639 h 109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093512">
                  <a:moveTo>
                    <a:pt x="6008" y="3232"/>
                  </a:moveTo>
                  <a:lnTo>
                    <a:pt x="184339" y="3232"/>
                  </a:lnTo>
                  <a:lnTo>
                    <a:pt x="184339" y="1092639"/>
                  </a:lnTo>
                  <a:lnTo>
                    <a:pt x="6008" y="1092639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DC4B005-0D81-499E-A09E-18EF0F56B881}"/>
                </a:ext>
              </a:extLst>
            </p:cNvPr>
            <p:cNvSpPr/>
            <p:nvPr/>
          </p:nvSpPr>
          <p:spPr>
            <a:xfrm>
              <a:off x="3388084" y="3337239"/>
              <a:ext cx="185464" cy="2068082"/>
            </a:xfrm>
            <a:custGeom>
              <a:avLst/>
              <a:gdLst>
                <a:gd name="connsiteX0" fmla="*/ 6008 w 185464"/>
                <a:gd name="connsiteY0" fmla="*/ 3232 h 2068081"/>
                <a:gd name="connsiteX1" fmla="*/ 184339 w 185464"/>
                <a:gd name="connsiteY1" fmla="*/ 3232 h 2068081"/>
                <a:gd name="connsiteX2" fmla="*/ 184339 w 185464"/>
                <a:gd name="connsiteY2" fmla="*/ 2067361 h 2068081"/>
                <a:gd name="connsiteX3" fmla="*/ 6008 w 185464"/>
                <a:gd name="connsiteY3" fmla="*/ 2067361 h 206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06808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067361"/>
                  </a:lnTo>
                  <a:lnTo>
                    <a:pt x="6008" y="206736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89F47D9-B305-4004-B066-ECEE0F3373DB}"/>
                </a:ext>
              </a:extLst>
            </p:cNvPr>
            <p:cNvSpPr/>
            <p:nvPr/>
          </p:nvSpPr>
          <p:spPr>
            <a:xfrm>
              <a:off x="3122085" y="3279916"/>
              <a:ext cx="185464" cy="2125635"/>
            </a:xfrm>
            <a:custGeom>
              <a:avLst/>
              <a:gdLst>
                <a:gd name="connsiteX0" fmla="*/ 6008 w 185464"/>
                <a:gd name="connsiteY0" fmla="*/ 3232 h 2125634"/>
                <a:gd name="connsiteX1" fmla="*/ 184339 w 185464"/>
                <a:gd name="connsiteY1" fmla="*/ 3232 h 2125634"/>
                <a:gd name="connsiteX2" fmla="*/ 184339 w 185464"/>
                <a:gd name="connsiteY2" fmla="*/ 2124684 h 2125634"/>
                <a:gd name="connsiteX3" fmla="*/ 6008 w 185464"/>
                <a:gd name="connsiteY3" fmla="*/ 2124684 h 212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25634">
                  <a:moveTo>
                    <a:pt x="6008" y="3232"/>
                  </a:moveTo>
                  <a:lnTo>
                    <a:pt x="184339" y="3232"/>
                  </a:lnTo>
                  <a:lnTo>
                    <a:pt x="184339" y="2124684"/>
                  </a:lnTo>
                  <a:lnTo>
                    <a:pt x="6008" y="2124684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36B60F-1AB3-4E79-A2A1-F476C119F475}"/>
                </a:ext>
              </a:extLst>
            </p:cNvPr>
            <p:cNvSpPr/>
            <p:nvPr/>
          </p:nvSpPr>
          <p:spPr>
            <a:xfrm>
              <a:off x="3925645" y="3853262"/>
              <a:ext cx="185464" cy="1553939"/>
            </a:xfrm>
            <a:custGeom>
              <a:avLst/>
              <a:gdLst>
                <a:gd name="connsiteX0" fmla="*/ 6008 w 185464"/>
                <a:gd name="connsiteY0" fmla="*/ 3232 h 1553938"/>
                <a:gd name="connsiteX1" fmla="*/ 184339 w 185464"/>
                <a:gd name="connsiteY1" fmla="*/ 3232 h 1553938"/>
                <a:gd name="connsiteX2" fmla="*/ 184339 w 185464"/>
                <a:gd name="connsiteY2" fmla="*/ 1551300 h 1553938"/>
                <a:gd name="connsiteX3" fmla="*/ 6008 w 185464"/>
                <a:gd name="connsiteY3" fmla="*/ 1551300 h 15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53938">
                  <a:moveTo>
                    <a:pt x="6008" y="3232"/>
                  </a:moveTo>
                  <a:lnTo>
                    <a:pt x="184339" y="3232"/>
                  </a:lnTo>
                  <a:lnTo>
                    <a:pt x="184339" y="1551300"/>
                  </a:lnTo>
                  <a:lnTo>
                    <a:pt x="6008" y="1551300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051167-7DFC-4144-8276-57402B64288D}"/>
                </a:ext>
              </a:extLst>
            </p:cNvPr>
            <p:cNvSpPr/>
            <p:nvPr/>
          </p:nvSpPr>
          <p:spPr>
            <a:xfrm>
              <a:off x="3654011" y="3757723"/>
              <a:ext cx="185464" cy="1649861"/>
            </a:xfrm>
            <a:custGeom>
              <a:avLst/>
              <a:gdLst>
                <a:gd name="connsiteX0" fmla="*/ 6008 w 185464"/>
                <a:gd name="connsiteY0" fmla="*/ 3232 h 1649860"/>
                <a:gd name="connsiteX1" fmla="*/ 184339 w 185464"/>
                <a:gd name="connsiteY1" fmla="*/ 3232 h 1649860"/>
                <a:gd name="connsiteX2" fmla="*/ 184339 w 185464"/>
                <a:gd name="connsiteY2" fmla="*/ 1646877 h 1649860"/>
                <a:gd name="connsiteX3" fmla="*/ 6008 w 185464"/>
                <a:gd name="connsiteY3" fmla="*/ 1646877 h 16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649860">
                  <a:moveTo>
                    <a:pt x="6008" y="3232"/>
                  </a:moveTo>
                  <a:lnTo>
                    <a:pt x="184339" y="3232"/>
                  </a:lnTo>
                  <a:lnTo>
                    <a:pt x="184339" y="1646877"/>
                  </a:lnTo>
                  <a:lnTo>
                    <a:pt x="6008" y="164687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7956A0-D8D1-4353-B041-B4ED8E776E47}"/>
                </a:ext>
              </a:extLst>
            </p:cNvPr>
            <p:cNvSpPr/>
            <p:nvPr/>
          </p:nvSpPr>
          <p:spPr>
            <a:xfrm>
              <a:off x="6075961" y="4980884"/>
              <a:ext cx="185464" cy="425894"/>
            </a:xfrm>
            <a:custGeom>
              <a:avLst/>
              <a:gdLst>
                <a:gd name="connsiteX0" fmla="*/ 6008 w 185464"/>
                <a:gd name="connsiteY0" fmla="*/ 3231 h 425894"/>
                <a:gd name="connsiteX1" fmla="*/ 184339 w 185464"/>
                <a:gd name="connsiteY1" fmla="*/ 3231 h 425894"/>
                <a:gd name="connsiteX2" fmla="*/ 184339 w 185464"/>
                <a:gd name="connsiteY2" fmla="*/ 423716 h 425894"/>
                <a:gd name="connsiteX3" fmla="*/ 6008 w 185464"/>
                <a:gd name="connsiteY3" fmla="*/ 423716 h 4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5894">
                  <a:moveTo>
                    <a:pt x="6008" y="3231"/>
                  </a:moveTo>
                  <a:lnTo>
                    <a:pt x="184339" y="3231"/>
                  </a:lnTo>
                  <a:lnTo>
                    <a:pt x="184339" y="423716"/>
                  </a:lnTo>
                  <a:lnTo>
                    <a:pt x="6008" y="4237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62E30D-FC02-4079-B17A-23528215535B}"/>
                </a:ext>
              </a:extLst>
            </p:cNvPr>
            <p:cNvSpPr/>
            <p:nvPr/>
          </p:nvSpPr>
          <p:spPr>
            <a:xfrm>
              <a:off x="7954715" y="4904453"/>
              <a:ext cx="185464" cy="502632"/>
            </a:xfrm>
            <a:custGeom>
              <a:avLst/>
              <a:gdLst>
                <a:gd name="connsiteX0" fmla="*/ 6008 w 185464"/>
                <a:gd name="connsiteY0" fmla="*/ 3231 h 502632"/>
                <a:gd name="connsiteX1" fmla="*/ 184339 w 185464"/>
                <a:gd name="connsiteY1" fmla="*/ 3231 h 502632"/>
                <a:gd name="connsiteX2" fmla="*/ 184339 w 185464"/>
                <a:gd name="connsiteY2" fmla="*/ 500147 h 502632"/>
                <a:gd name="connsiteX3" fmla="*/ 6008 w 185464"/>
                <a:gd name="connsiteY3" fmla="*/ 500147 h 5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02632">
                  <a:moveTo>
                    <a:pt x="6008" y="3231"/>
                  </a:moveTo>
                  <a:lnTo>
                    <a:pt x="184339" y="3231"/>
                  </a:lnTo>
                  <a:lnTo>
                    <a:pt x="184339" y="500147"/>
                  </a:lnTo>
                  <a:lnTo>
                    <a:pt x="6008" y="5001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4EB4ED-D5B2-47DC-8D23-DD324E709326}"/>
                </a:ext>
              </a:extLst>
            </p:cNvPr>
            <p:cNvSpPr/>
            <p:nvPr/>
          </p:nvSpPr>
          <p:spPr>
            <a:xfrm>
              <a:off x="7683081" y="4904453"/>
              <a:ext cx="185464" cy="502632"/>
            </a:xfrm>
            <a:custGeom>
              <a:avLst/>
              <a:gdLst>
                <a:gd name="connsiteX0" fmla="*/ 6008 w 185464"/>
                <a:gd name="connsiteY0" fmla="*/ 3231 h 502632"/>
                <a:gd name="connsiteX1" fmla="*/ 184339 w 185464"/>
                <a:gd name="connsiteY1" fmla="*/ 3231 h 502632"/>
                <a:gd name="connsiteX2" fmla="*/ 184339 w 185464"/>
                <a:gd name="connsiteY2" fmla="*/ 500147 h 502632"/>
                <a:gd name="connsiteX3" fmla="*/ 6008 w 185464"/>
                <a:gd name="connsiteY3" fmla="*/ 500147 h 5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02632">
                  <a:moveTo>
                    <a:pt x="6008" y="3231"/>
                  </a:moveTo>
                  <a:lnTo>
                    <a:pt x="184339" y="3231"/>
                  </a:lnTo>
                  <a:lnTo>
                    <a:pt x="184339" y="500147"/>
                  </a:lnTo>
                  <a:lnTo>
                    <a:pt x="6008" y="5001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36CA9CF-3210-4B3A-AFDC-9C532CE1E8B7}"/>
                </a:ext>
              </a:extLst>
            </p:cNvPr>
            <p:cNvSpPr/>
            <p:nvPr/>
          </p:nvSpPr>
          <p:spPr>
            <a:xfrm>
              <a:off x="7417082" y="5019138"/>
              <a:ext cx="185464" cy="387525"/>
            </a:xfrm>
            <a:custGeom>
              <a:avLst/>
              <a:gdLst>
                <a:gd name="connsiteX0" fmla="*/ 6008 w 185464"/>
                <a:gd name="connsiteY0" fmla="*/ 3232 h 387525"/>
                <a:gd name="connsiteX1" fmla="*/ 184339 w 185464"/>
                <a:gd name="connsiteY1" fmla="*/ 3232 h 387525"/>
                <a:gd name="connsiteX2" fmla="*/ 184339 w 185464"/>
                <a:gd name="connsiteY2" fmla="*/ 385462 h 387525"/>
                <a:gd name="connsiteX3" fmla="*/ 6008 w 185464"/>
                <a:gd name="connsiteY3" fmla="*/ 385462 h 3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7525">
                  <a:moveTo>
                    <a:pt x="6008" y="3232"/>
                  </a:moveTo>
                  <a:lnTo>
                    <a:pt x="184339" y="3232"/>
                  </a:lnTo>
                  <a:lnTo>
                    <a:pt x="184339" y="385462"/>
                  </a:lnTo>
                  <a:lnTo>
                    <a:pt x="6008" y="385462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558225-6430-4D7C-A25A-3722938D69F5}"/>
                </a:ext>
              </a:extLst>
            </p:cNvPr>
            <p:cNvSpPr/>
            <p:nvPr/>
          </p:nvSpPr>
          <p:spPr>
            <a:xfrm>
              <a:off x="7145519" y="50955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756DD2-BD96-45A9-801B-5C6B07AF3635}"/>
                </a:ext>
              </a:extLst>
            </p:cNvPr>
            <p:cNvSpPr/>
            <p:nvPr/>
          </p:nvSpPr>
          <p:spPr>
            <a:xfrm>
              <a:off x="5804327" y="47897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0967892-BDA9-47F7-B90C-13937C741139}"/>
                </a:ext>
              </a:extLst>
            </p:cNvPr>
            <p:cNvSpPr/>
            <p:nvPr/>
          </p:nvSpPr>
          <p:spPr>
            <a:xfrm>
              <a:off x="5000839" y="2840324"/>
              <a:ext cx="185464" cy="1266172"/>
            </a:xfrm>
            <a:custGeom>
              <a:avLst/>
              <a:gdLst>
                <a:gd name="connsiteX0" fmla="*/ 6008 w 185464"/>
                <a:gd name="connsiteY0" fmla="*/ 3231 h 1266172"/>
                <a:gd name="connsiteX1" fmla="*/ 184339 w 185464"/>
                <a:gd name="connsiteY1" fmla="*/ 3231 h 1266172"/>
                <a:gd name="connsiteX2" fmla="*/ 184339 w 185464"/>
                <a:gd name="connsiteY2" fmla="*/ 1264646 h 1266172"/>
                <a:gd name="connsiteX3" fmla="*/ 6008 w 185464"/>
                <a:gd name="connsiteY3" fmla="*/ 1264646 h 126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26617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264646"/>
                  </a:lnTo>
                  <a:lnTo>
                    <a:pt x="6008" y="1264646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C8B1E7F-E853-4983-A56B-77CE45259B27}"/>
                </a:ext>
              </a:extLst>
            </p:cNvPr>
            <p:cNvSpPr/>
            <p:nvPr/>
          </p:nvSpPr>
          <p:spPr>
            <a:xfrm>
              <a:off x="5266766" y="2783001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2 h 1304541"/>
                <a:gd name="connsiteX3" fmla="*/ 6008 w 185464"/>
                <a:gd name="connsiteY3" fmla="*/ 1302862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2"/>
                  </a:lnTo>
                  <a:lnTo>
                    <a:pt x="6008" y="13028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F5F1CEA-43C1-4C91-8D35-A5FE5005D995}"/>
                </a:ext>
              </a:extLst>
            </p:cNvPr>
            <p:cNvSpPr/>
            <p:nvPr/>
          </p:nvSpPr>
          <p:spPr>
            <a:xfrm>
              <a:off x="6075961" y="4541330"/>
              <a:ext cx="185464" cy="445079"/>
            </a:xfrm>
            <a:custGeom>
              <a:avLst/>
              <a:gdLst>
                <a:gd name="connsiteX0" fmla="*/ 6008 w 185464"/>
                <a:gd name="connsiteY0" fmla="*/ 3231 h 445078"/>
                <a:gd name="connsiteX1" fmla="*/ 184339 w 185464"/>
                <a:gd name="connsiteY1" fmla="*/ 3231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1"/>
                  </a:moveTo>
                  <a:lnTo>
                    <a:pt x="184339" y="3231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8303110-96CD-48F7-92BB-625660AB1393}"/>
                </a:ext>
              </a:extLst>
            </p:cNvPr>
            <p:cNvSpPr/>
            <p:nvPr/>
          </p:nvSpPr>
          <p:spPr>
            <a:xfrm>
              <a:off x="6341960" y="4235531"/>
              <a:ext cx="185464" cy="598554"/>
            </a:xfrm>
            <a:custGeom>
              <a:avLst/>
              <a:gdLst>
                <a:gd name="connsiteX0" fmla="*/ 6008 w 185464"/>
                <a:gd name="connsiteY0" fmla="*/ 3231 h 598554"/>
                <a:gd name="connsiteX1" fmla="*/ 184339 w 185464"/>
                <a:gd name="connsiteY1" fmla="*/ 3231 h 598554"/>
                <a:gd name="connsiteX2" fmla="*/ 184339 w 185464"/>
                <a:gd name="connsiteY2" fmla="*/ 595723 h 598554"/>
                <a:gd name="connsiteX3" fmla="*/ 6008 w 185464"/>
                <a:gd name="connsiteY3" fmla="*/ 595723 h 5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98554">
                  <a:moveTo>
                    <a:pt x="6008" y="3231"/>
                  </a:moveTo>
                  <a:lnTo>
                    <a:pt x="184339" y="3231"/>
                  </a:lnTo>
                  <a:lnTo>
                    <a:pt x="184339" y="595723"/>
                  </a:lnTo>
                  <a:lnTo>
                    <a:pt x="6008" y="595723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893BE1-E21B-42F1-9F9C-5832EA45B9E4}"/>
                </a:ext>
              </a:extLst>
            </p:cNvPr>
            <p:cNvSpPr/>
            <p:nvPr/>
          </p:nvSpPr>
          <p:spPr>
            <a:xfrm>
              <a:off x="4463206" y="3260808"/>
              <a:ext cx="185464" cy="1055144"/>
            </a:xfrm>
            <a:custGeom>
              <a:avLst/>
              <a:gdLst>
                <a:gd name="connsiteX0" fmla="*/ 6008 w 185464"/>
                <a:gd name="connsiteY0" fmla="*/ 3231 h 1055143"/>
                <a:gd name="connsiteX1" fmla="*/ 184339 w 185464"/>
                <a:gd name="connsiteY1" fmla="*/ 3231 h 1055143"/>
                <a:gd name="connsiteX2" fmla="*/ 184339 w 185464"/>
                <a:gd name="connsiteY2" fmla="*/ 1054385 h 1055143"/>
                <a:gd name="connsiteX3" fmla="*/ 6008 w 185464"/>
                <a:gd name="connsiteY3" fmla="*/ 1054385 h 10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0551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054385"/>
                  </a:lnTo>
                  <a:lnTo>
                    <a:pt x="6008" y="1054385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FB68709-148D-438C-824E-09EF70077824}"/>
                </a:ext>
              </a:extLst>
            </p:cNvPr>
            <p:cNvSpPr/>
            <p:nvPr/>
          </p:nvSpPr>
          <p:spPr>
            <a:xfrm>
              <a:off x="3122085" y="3107908"/>
              <a:ext cx="185464" cy="176497"/>
            </a:xfrm>
            <a:custGeom>
              <a:avLst/>
              <a:gdLst>
                <a:gd name="connsiteX0" fmla="*/ 6008 w 185464"/>
                <a:gd name="connsiteY0" fmla="*/ 3231 h 176496"/>
                <a:gd name="connsiteX1" fmla="*/ 184339 w 185464"/>
                <a:gd name="connsiteY1" fmla="*/ 3231 h 176496"/>
                <a:gd name="connsiteX2" fmla="*/ 184339 w 185464"/>
                <a:gd name="connsiteY2" fmla="*/ 175239 h 176496"/>
                <a:gd name="connsiteX3" fmla="*/ 6008 w 185464"/>
                <a:gd name="connsiteY3" fmla="*/ 175239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6496">
                  <a:moveTo>
                    <a:pt x="6008" y="3231"/>
                  </a:moveTo>
                  <a:lnTo>
                    <a:pt x="184339" y="3231"/>
                  </a:lnTo>
                  <a:lnTo>
                    <a:pt x="184339" y="175239"/>
                  </a:lnTo>
                  <a:lnTo>
                    <a:pt x="6008" y="175239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AB17BBB-CB3C-41AD-BC0A-CBBB7672D81A}"/>
                </a:ext>
              </a:extLst>
            </p:cNvPr>
            <p:cNvSpPr/>
            <p:nvPr/>
          </p:nvSpPr>
          <p:spPr>
            <a:xfrm>
              <a:off x="4729205" y="3146124"/>
              <a:ext cx="185464" cy="1131881"/>
            </a:xfrm>
            <a:custGeom>
              <a:avLst/>
              <a:gdLst>
                <a:gd name="connsiteX0" fmla="*/ 6008 w 185464"/>
                <a:gd name="connsiteY0" fmla="*/ 3232 h 1131881"/>
                <a:gd name="connsiteX1" fmla="*/ 184339 w 185464"/>
                <a:gd name="connsiteY1" fmla="*/ 3232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3DAD69F-5B44-442C-9832-5095818867A5}"/>
                </a:ext>
              </a:extLst>
            </p:cNvPr>
            <p:cNvSpPr/>
            <p:nvPr/>
          </p:nvSpPr>
          <p:spPr>
            <a:xfrm>
              <a:off x="3388084" y="3127016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A34447A-DE47-4BF9-8008-9C5131F3B570}"/>
                </a:ext>
              </a:extLst>
            </p:cNvPr>
            <p:cNvSpPr/>
            <p:nvPr/>
          </p:nvSpPr>
          <p:spPr>
            <a:xfrm>
              <a:off x="3925645" y="3643039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4 h 214865"/>
                <a:gd name="connsiteX3" fmla="*/ 6008 w 185464"/>
                <a:gd name="connsiteY3" fmla="*/ 213454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4"/>
                  </a:lnTo>
                  <a:lnTo>
                    <a:pt x="6008" y="21345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D37AFE1-4543-4B04-A2FA-C857B76C645C}"/>
                </a:ext>
              </a:extLst>
            </p:cNvPr>
            <p:cNvSpPr/>
            <p:nvPr/>
          </p:nvSpPr>
          <p:spPr>
            <a:xfrm>
              <a:off x="3654011" y="3509247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ADC772-8752-4244-BCCE-6DE3BA2191EE}"/>
                </a:ext>
              </a:extLst>
            </p:cNvPr>
            <p:cNvSpPr/>
            <p:nvPr/>
          </p:nvSpPr>
          <p:spPr>
            <a:xfrm>
              <a:off x="6607887" y="4063523"/>
              <a:ext cx="185464" cy="694476"/>
            </a:xfrm>
            <a:custGeom>
              <a:avLst/>
              <a:gdLst>
                <a:gd name="connsiteX0" fmla="*/ 6008 w 185464"/>
                <a:gd name="connsiteY0" fmla="*/ 3232 h 694476"/>
                <a:gd name="connsiteX1" fmla="*/ 184339 w 185464"/>
                <a:gd name="connsiteY1" fmla="*/ 3232 h 694476"/>
                <a:gd name="connsiteX2" fmla="*/ 184339 w 185464"/>
                <a:gd name="connsiteY2" fmla="*/ 691262 h 694476"/>
                <a:gd name="connsiteX3" fmla="*/ 6008 w 185464"/>
                <a:gd name="connsiteY3" fmla="*/ 691262 h 6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94476">
                  <a:moveTo>
                    <a:pt x="6008" y="3232"/>
                  </a:moveTo>
                  <a:lnTo>
                    <a:pt x="184339" y="3232"/>
                  </a:lnTo>
                  <a:lnTo>
                    <a:pt x="184339" y="691262"/>
                  </a:lnTo>
                  <a:lnTo>
                    <a:pt x="6008" y="6912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63163E-0694-421A-B30B-6E684CAE0105}"/>
                </a:ext>
              </a:extLst>
            </p:cNvPr>
            <p:cNvSpPr/>
            <p:nvPr/>
          </p:nvSpPr>
          <p:spPr>
            <a:xfrm>
              <a:off x="7417082" y="4636869"/>
              <a:ext cx="185464" cy="387525"/>
            </a:xfrm>
            <a:custGeom>
              <a:avLst/>
              <a:gdLst>
                <a:gd name="connsiteX0" fmla="*/ 6008 w 185464"/>
                <a:gd name="connsiteY0" fmla="*/ 3232 h 387525"/>
                <a:gd name="connsiteX1" fmla="*/ 184339 w 185464"/>
                <a:gd name="connsiteY1" fmla="*/ 3232 h 387525"/>
                <a:gd name="connsiteX2" fmla="*/ 184339 w 185464"/>
                <a:gd name="connsiteY2" fmla="*/ 385462 h 387525"/>
                <a:gd name="connsiteX3" fmla="*/ 6008 w 185464"/>
                <a:gd name="connsiteY3" fmla="*/ 385462 h 3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7525">
                  <a:moveTo>
                    <a:pt x="6008" y="3232"/>
                  </a:moveTo>
                  <a:lnTo>
                    <a:pt x="184339" y="3232"/>
                  </a:lnTo>
                  <a:lnTo>
                    <a:pt x="184339" y="385462"/>
                  </a:lnTo>
                  <a:lnTo>
                    <a:pt x="6008" y="3854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C94689F-E845-47E0-90F3-8D7F0E04F8EC}"/>
                </a:ext>
              </a:extLst>
            </p:cNvPr>
            <p:cNvSpPr/>
            <p:nvPr/>
          </p:nvSpPr>
          <p:spPr>
            <a:xfrm>
              <a:off x="7683081" y="4445754"/>
              <a:ext cx="185464" cy="464263"/>
            </a:xfrm>
            <a:custGeom>
              <a:avLst/>
              <a:gdLst>
                <a:gd name="connsiteX0" fmla="*/ 6008 w 185464"/>
                <a:gd name="connsiteY0" fmla="*/ 3232 h 464263"/>
                <a:gd name="connsiteX1" fmla="*/ 184339 w 185464"/>
                <a:gd name="connsiteY1" fmla="*/ 3232 h 464263"/>
                <a:gd name="connsiteX2" fmla="*/ 184339 w 185464"/>
                <a:gd name="connsiteY2" fmla="*/ 461931 h 464263"/>
                <a:gd name="connsiteX3" fmla="*/ 6008 w 185464"/>
                <a:gd name="connsiteY3" fmla="*/ 461931 h 4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4263">
                  <a:moveTo>
                    <a:pt x="6008" y="3232"/>
                  </a:moveTo>
                  <a:lnTo>
                    <a:pt x="184339" y="3232"/>
                  </a:lnTo>
                  <a:lnTo>
                    <a:pt x="184339" y="461931"/>
                  </a:lnTo>
                  <a:lnTo>
                    <a:pt x="6008" y="4619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60AD720-34BE-4F99-AE6F-1DA65254E326}"/>
                </a:ext>
              </a:extLst>
            </p:cNvPr>
            <p:cNvSpPr/>
            <p:nvPr/>
          </p:nvSpPr>
          <p:spPr>
            <a:xfrm>
              <a:off x="7145519" y="47897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BE32FAF-EA66-4C0E-8616-8C12D816928F}"/>
                </a:ext>
              </a:extLst>
            </p:cNvPr>
            <p:cNvSpPr/>
            <p:nvPr/>
          </p:nvSpPr>
          <p:spPr>
            <a:xfrm>
              <a:off x="7954715" y="4445754"/>
              <a:ext cx="185464" cy="464263"/>
            </a:xfrm>
            <a:custGeom>
              <a:avLst/>
              <a:gdLst>
                <a:gd name="connsiteX0" fmla="*/ 6008 w 185464"/>
                <a:gd name="connsiteY0" fmla="*/ 3232 h 464263"/>
                <a:gd name="connsiteX1" fmla="*/ 184339 w 185464"/>
                <a:gd name="connsiteY1" fmla="*/ 3232 h 464263"/>
                <a:gd name="connsiteX2" fmla="*/ 184339 w 185464"/>
                <a:gd name="connsiteY2" fmla="*/ 461931 h 464263"/>
                <a:gd name="connsiteX3" fmla="*/ 6008 w 185464"/>
                <a:gd name="connsiteY3" fmla="*/ 461931 h 4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4263">
                  <a:moveTo>
                    <a:pt x="6008" y="3232"/>
                  </a:moveTo>
                  <a:lnTo>
                    <a:pt x="184339" y="3232"/>
                  </a:lnTo>
                  <a:lnTo>
                    <a:pt x="184339" y="461931"/>
                  </a:lnTo>
                  <a:lnTo>
                    <a:pt x="6008" y="4619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81EE9A-1557-4B5F-B12A-41DA7417FC41}"/>
                </a:ext>
              </a:extLst>
            </p:cNvPr>
            <p:cNvSpPr/>
            <p:nvPr/>
          </p:nvSpPr>
          <p:spPr>
            <a:xfrm>
              <a:off x="5804327" y="4675084"/>
              <a:ext cx="185464" cy="118943"/>
            </a:xfrm>
            <a:custGeom>
              <a:avLst/>
              <a:gdLst>
                <a:gd name="connsiteX0" fmla="*/ 6008 w 185464"/>
                <a:gd name="connsiteY0" fmla="*/ 3232 h 118943"/>
                <a:gd name="connsiteX1" fmla="*/ 184339 w 185464"/>
                <a:gd name="connsiteY1" fmla="*/ 3232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5738621-4EC5-406E-9DAB-D8D6E184F5F3}"/>
                </a:ext>
              </a:extLst>
            </p:cNvPr>
            <p:cNvSpPr/>
            <p:nvPr/>
          </p:nvSpPr>
          <p:spPr>
            <a:xfrm>
              <a:off x="5266766" y="2553632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C214730-7410-4B1B-8A13-D8C07F0C8555}"/>
                </a:ext>
              </a:extLst>
            </p:cNvPr>
            <p:cNvSpPr/>
            <p:nvPr/>
          </p:nvSpPr>
          <p:spPr>
            <a:xfrm>
              <a:off x="5000839" y="2610993"/>
              <a:ext cx="185464" cy="234050"/>
            </a:xfrm>
            <a:custGeom>
              <a:avLst/>
              <a:gdLst>
                <a:gd name="connsiteX0" fmla="*/ 6008 w 185464"/>
                <a:gd name="connsiteY0" fmla="*/ 3232 h 234050"/>
                <a:gd name="connsiteX1" fmla="*/ 184339 w 185464"/>
                <a:gd name="connsiteY1" fmla="*/ 3232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2"/>
                  </a:moveTo>
                  <a:lnTo>
                    <a:pt x="184339" y="3232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4325BD5-2C68-4BF1-B027-83DB504B2229}"/>
                </a:ext>
              </a:extLst>
            </p:cNvPr>
            <p:cNvSpPr/>
            <p:nvPr/>
          </p:nvSpPr>
          <p:spPr>
            <a:xfrm>
              <a:off x="6075961" y="4331069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4 h 214865"/>
                <a:gd name="connsiteX3" fmla="*/ 6008 w 185464"/>
                <a:gd name="connsiteY3" fmla="*/ 213454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4"/>
                  </a:lnTo>
                  <a:lnTo>
                    <a:pt x="6008" y="213454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81BE0B7-F962-4A54-898D-864B44360447}"/>
                </a:ext>
              </a:extLst>
            </p:cNvPr>
            <p:cNvSpPr/>
            <p:nvPr/>
          </p:nvSpPr>
          <p:spPr>
            <a:xfrm>
              <a:off x="6341960" y="3891515"/>
              <a:ext cx="185464" cy="349157"/>
            </a:xfrm>
            <a:custGeom>
              <a:avLst/>
              <a:gdLst>
                <a:gd name="connsiteX0" fmla="*/ 6008 w 185464"/>
                <a:gd name="connsiteY0" fmla="*/ 3231 h 349156"/>
                <a:gd name="connsiteX1" fmla="*/ 184339 w 185464"/>
                <a:gd name="connsiteY1" fmla="*/ 3231 h 349156"/>
                <a:gd name="connsiteX2" fmla="*/ 184339 w 185464"/>
                <a:gd name="connsiteY2" fmla="*/ 347247 h 349156"/>
                <a:gd name="connsiteX3" fmla="*/ 6008 w 185464"/>
                <a:gd name="connsiteY3" fmla="*/ 347247 h 3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49156">
                  <a:moveTo>
                    <a:pt x="6008" y="3231"/>
                  </a:moveTo>
                  <a:lnTo>
                    <a:pt x="184339" y="3231"/>
                  </a:lnTo>
                  <a:lnTo>
                    <a:pt x="184339" y="347247"/>
                  </a:lnTo>
                  <a:lnTo>
                    <a:pt x="6008" y="347247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FE416D-C082-453C-9B36-10C26FF4960E}"/>
                </a:ext>
              </a:extLst>
            </p:cNvPr>
            <p:cNvSpPr/>
            <p:nvPr/>
          </p:nvSpPr>
          <p:spPr>
            <a:xfrm>
              <a:off x="3925645" y="3604823"/>
              <a:ext cx="185464" cy="42206"/>
            </a:xfrm>
            <a:custGeom>
              <a:avLst/>
              <a:gdLst>
                <a:gd name="connsiteX0" fmla="*/ 6008 w 185464"/>
                <a:gd name="connsiteY0" fmla="*/ 3231 h 42205"/>
                <a:gd name="connsiteX1" fmla="*/ 184339 w 185464"/>
                <a:gd name="connsiteY1" fmla="*/ 3231 h 42205"/>
                <a:gd name="connsiteX2" fmla="*/ 184339 w 185464"/>
                <a:gd name="connsiteY2" fmla="*/ 41447 h 42205"/>
                <a:gd name="connsiteX3" fmla="*/ 6008 w 185464"/>
                <a:gd name="connsiteY3" fmla="*/ 41447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205">
                  <a:moveTo>
                    <a:pt x="6008" y="3231"/>
                  </a:moveTo>
                  <a:lnTo>
                    <a:pt x="184339" y="3231"/>
                  </a:lnTo>
                  <a:lnTo>
                    <a:pt x="184339" y="41447"/>
                  </a:lnTo>
                  <a:lnTo>
                    <a:pt x="6008" y="41447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798ED7-91C3-4A75-A3AA-18DEB0A9FA99}"/>
                </a:ext>
              </a:extLst>
            </p:cNvPr>
            <p:cNvSpPr/>
            <p:nvPr/>
          </p:nvSpPr>
          <p:spPr>
            <a:xfrm>
              <a:off x="4729205" y="2935901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E3CE2C9-442B-4FEB-958C-F07417112FCF}"/>
                </a:ext>
              </a:extLst>
            </p:cNvPr>
            <p:cNvSpPr/>
            <p:nvPr/>
          </p:nvSpPr>
          <p:spPr>
            <a:xfrm>
              <a:off x="3122085" y="308880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224CC77-A197-4688-B103-FDDA6F091D2C}"/>
                </a:ext>
              </a:extLst>
            </p:cNvPr>
            <p:cNvSpPr/>
            <p:nvPr/>
          </p:nvSpPr>
          <p:spPr>
            <a:xfrm>
              <a:off x="3654011" y="3490139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9036D32-BD1F-42DC-943D-D044FA9FFB44}"/>
                </a:ext>
              </a:extLst>
            </p:cNvPr>
            <p:cNvSpPr/>
            <p:nvPr/>
          </p:nvSpPr>
          <p:spPr>
            <a:xfrm>
              <a:off x="4463206" y="3088801"/>
              <a:ext cx="185464" cy="176497"/>
            </a:xfrm>
            <a:custGeom>
              <a:avLst/>
              <a:gdLst>
                <a:gd name="connsiteX0" fmla="*/ 6008 w 185464"/>
                <a:gd name="connsiteY0" fmla="*/ 3232 h 176496"/>
                <a:gd name="connsiteX1" fmla="*/ 184339 w 185464"/>
                <a:gd name="connsiteY1" fmla="*/ 3232 h 176496"/>
                <a:gd name="connsiteX2" fmla="*/ 184339 w 185464"/>
                <a:gd name="connsiteY2" fmla="*/ 175239 h 176496"/>
                <a:gd name="connsiteX3" fmla="*/ 6008 w 185464"/>
                <a:gd name="connsiteY3" fmla="*/ 175239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6496">
                  <a:moveTo>
                    <a:pt x="6008" y="3232"/>
                  </a:moveTo>
                  <a:lnTo>
                    <a:pt x="184339" y="3232"/>
                  </a:lnTo>
                  <a:lnTo>
                    <a:pt x="184339" y="175239"/>
                  </a:lnTo>
                  <a:lnTo>
                    <a:pt x="6008" y="1752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F4540D0-87DF-4022-8EAD-5F21D4792078}"/>
                </a:ext>
              </a:extLst>
            </p:cNvPr>
            <p:cNvSpPr/>
            <p:nvPr/>
          </p:nvSpPr>
          <p:spPr>
            <a:xfrm>
              <a:off x="6607887" y="3623931"/>
              <a:ext cx="185464" cy="445079"/>
            </a:xfrm>
            <a:custGeom>
              <a:avLst/>
              <a:gdLst>
                <a:gd name="connsiteX0" fmla="*/ 6008 w 185464"/>
                <a:gd name="connsiteY0" fmla="*/ 3232 h 445078"/>
                <a:gd name="connsiteX1" fmla="*/ 184339 w 185464"/>
                <a:gd name="connsiteY1" fmla="*/ 3232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2"/>
                  </a:moveTo>
                  <a:lnTo>
                    <a:pt x="184339" y="3232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32A8743-8B4D-468C-976C-01E252300A5D}"/>
                </a:ext>
              </a:extLst>
            </p:cNvPr>
            <p:cNvSpPr/>
            <p:nvPr/>
          </p:nvSpPr>
          <p:spPr>
            <a:xfrm>
              <a:off x="7417082" y="4483969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1264F10-EEF3-42D6-816A-2CFEE9E05CB7}"/>
                </a:ext>
              </a:extLst>
            </p:cNvPr>
            <p:cNvSpPr/>
            <p:nvPr/>
          </p:nvSpPr>
          <p:spPr>
            <a:xfrm>
              <a:off x="7683081" y="4216423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4B5B134-94C8-439C-9FB7-6AFDDE4FCC3C}"/>
                </a:ext>
              </a:extLst>
            </p:cNvPr>
            <p:cNvSpPr/>
            <p:nvPr/>
          </p:nvSpPr>
          <p:spPr>
            <a:xfrm>
              <a:off x="7954715" y="4197277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6A7F053-6531-41A8-A507-E972B7D2B277}"/>
                </a:ext>
              </a:extLst>
            </p:cNvPr>
            <p:cNvSpPr/>
            <p:nvPr/>
          </p:nvSpPr>
          <p:spPr>
            <a:xfrm>
              <a:off x="7145519" y="4675084"/>
              <a:ext cx="185464" cy="118943"/>
            </a:xfrm>
            <a:custGeom>
              <a:avLst/>
              <a:gdLst>
                <a:gd name="connsiteX0" fmla="*/ 6008 w 185464"/>
                <a:gd name="connsiteY0" fmla="*/ 3232 h 118943"/>
                <a:gd name="connsiteX1" fmla="*/ 184339 w 185464"/>
                <a:gd name="connsiteY1" fmla="*/ 3232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562EB10-D95E-47CC-AC8F-9C47130A3401}"/>
                </a:ext>
              </a:extLst>
            </p:cNvPr>
            <p:cNvSpPr/>
            <p:nvPr/>
          </p:nvSpPr>
          <p:spPr>
            <a:xfrm>
              <a:off x="5266766" y="2266978"/>
              <a:ext cx="185464" cy="291603"/>
            </a:xfrm>
            <a:custGeom>
              <a:avLst/>
              <a:gdLst>
                <a:gd name="connsiteX0" fmla="*/ 6008 w 185464"/>
                <a:gd name="connsiteY0" fmla="*/ 3232 h 291603"/>
                <a:gd name="connsiteX1" fmla="*/ 184339 w 185464"/>
                <a:gd name="connsiteY1" fmla="*/ 3232 h 291603"/>
                <a:gd name="connsiteX2" fmla="*/ 184339 w 185464"/>
                <a:gd name="connsiteY2" fmla="*/ 289924 h 291603"/>
                <a:gd name="connsiteX3" fmla="*/ 6008 w 185464"/>
                <a:gd name="connsiteY3" fmla="*/ 289924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91603">
                  <a:moveTo>
                    <a:pt x="6008" y="3232"/>
                  </a:moveTo>
                  <a:lnTo>
                    <a:pt x="184339" y="3232"/>
                  </a:lnTo>
                  <a:lnTo>
                    <a:pt x="184339" y="289924"/>
                  </a:lnTo>
                  <a:lnTo>
                    <a:pt x="6008" y="289924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B6987B5-A76E-41B8-9296-CD686ADDA041}"/>
                </a:ext>
              </a:extLst>
            </p:cNvPr>
            <p:cNvSpPr/>
            <p:nvPr/>
          </p:nvSpPr>
          <p:spPr>
            <a:xfrm>
              <a:off x="5000839" y="2343409"/>
              <a:ext cx="185464" cy="272419"/>
            </a:xfrm>
            <a:custGeom>
              <a:avLst/>
              <a:gdLst>
                <a:gd name="connsiteX0" fmla="*/ 6008 w 185464"/>
                <a:gd name="connsiteY0" fmla="*/ 3232 h 272418"/>
                <a:gd name="connsiteX1" fmla="*/ 184339 w 185464"/>
                <a:gd name="connsiteY1" fmla="*/ 3232 h 272418"/>
                <a:gd name="connsiteX2" fmla="*/ 184339 w 185464"/>
                <a:gd name="connsiteY2" fmla="*/ 270816 h 272418"/>
                <a:gd name="connsiteX3" fmla="*/ 6008 w 185464"/>
                <a:gd name="connsiteY3" fmla="*/ 270816 h 2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72418">
                  <a:moveTo>
                    <a:pt x="6008" y="3232"/>
                  </a:moveTo>
                  <a:lnTo>
                    <a:pt x="184339" y="3232"/>
                  </a:lnTo>
                  <a:lnTo>
                    <a:pt x="184339" y="270816"/>
                  </a:lnTo>
                  <a:lnTo>
                    <a:pt x="6008" y="270816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D10A3FA-FE4A-4A14-AC22-E60CE89B7F1F}"/>
                </a:ext>
              </a:extLst>
            </p:cNvPr>
            <p:cNvSpPr/>
            <p:nvPr/>
          </p:nvSpPr>
          <p:spPr>
            <a:xfrm>
              <a:off x="4729205" y="2687424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1CFE1CE-2FD9-453A-8698-9023F7700A99}"/>
                </a:ext>
              </a:extLst>
            </p:cNvPr>
            <p:cNvSpPr/>
            <p:nvPr/>
          </p:nvSpPr>
          <p:spPr>
            <a:xfrm>
              <a:off x="5804327" y="4655977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15ECB9-8501-4E69-8457-DBFCD58974CC}"/>
                </a:ext>
              </a:extLst>
            </p:cNvPr>
            <p:cNvSpPr/>
            <p:nvPr/>
          </p:nvSpPr>
          <p:spPr>
            <a:xfrm>
              <a:off x="6341960" y="3872408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698F06-237D-4642-ADD2-2F10A77C05E5}"/>
                </a:ext>
              </a:extLst>
            </p:cNvPr>
            <p:cNvSpPr/>
            <p:nvPr/>
          </p:nvSpPr>
          <p:spPr>
            <a:xfrm>
              <a:off x="6075961" y="431196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7DD1934-D60D-4C90-B00B-70B5CE7262AB}"/>
                </a:ext>
              </a:extLst>
            </p:cNvPr>
            <p:cNvSpPr/>
            <p:nvPr/>
          </p:nvSpPr>
          <p:spPr>
            <a:xfrm>
              <a:off x="3122085" y="1961178"/>
              <a:ext cx="185464" cy="1131881"/>
            </a:xfrm>
            <a:custGeom>
              <a:avLst/>
              <a:gdLst>
                <a:gd name="connsiteX0" fmla="*/ 6008 w 185464"/>
                <a:gd name="connsiteY0" fmla="*/ 3231 h 1131881"/>
                <a:gd name="connsiteX1" fmla="*/ 184339 w 185464"/>
                <a:gd name="connsiteY1" fmla="*/ 3231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63A27E1-D571-440B-A03E-298F9543272D}"/>
                </a:ext>
              </a:extLst>
            </p:cNvPr>
            <p:cNvSpPr/>
            <p:nvPr/>
          </p:nvSpPr>
          <p:spPr>
            <a:xfrm>
              <a:off x="6607887" y="3585716"/>
              <a:ext cx="185464" cy="42206"/>
            </a:xfrm>
            <a:custGeom>
              <a:avLst/>
              <a:gdLst>
                <a:gd name="connsiteX0" fmla="*/ 6008 w 185464"/>
                <a:gd name="connsiteY0" fmla="*/ 3231 h 42205"/>
                <a:gd name="connsiteX1" fmla="*/ 184339 w 185464"/>
                <a:gd name="connsiteY1" fmla="*/ 3231 h 42205"/>
                <a:gd name="connsiteX2" fmla="*/ 184339 w 185464"/>
                <a:gd name="connsiteY2" fmla="*/ 41447 h 42205"/>
                <a:gd name="connsiteX3" fmla="*/ 6008 w 185464"/>
                <a:gd name="connsiteY3" fmla="*/ 41447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205">
                  <a:moveTo>
                    <a:pt x="6008" y="3231"/>
                  </a:moveTo>
                  <a:lnTo>
                    <a:pt x="184339" y="3231"/>
                  </a:lnTo>
                  <a:lnTo>
                    <a:pt x="184339" y="41447"/>
                  </a:lnTo>
                  <a:lnTo>
                    <a:pt x="6008" y="41447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23692CF-040C-47CD-AB8C-BE75477FB772}"/>
                </a:ext>
              </a:extLst>
            </p:cNvPr>
            <p:cNvSpPr/>
            <p:nvPr/>
          </p:nvSpPr>
          <p:spPr>
            <a:xfrm>
              <a:off x="3388084" y="1903817"/>
              <a:ext cx="185464" cy="1227804"/>
            </a:xfrm>
            <a:custGeom>
              <a:avLst/>
              <a:gdLst>
                <a:gd name="connsiteX0" fmla="*/ 6008 w 185464"/>
                <a:gd name="connsiteY0" fmla="*/ 3231 h 1227803"/>
                <a:gd name="connsiteX1" fmla="*/ 184339 w 185464"/>
                <a:gd name="connsiteY1" fmla="*/ 3231 h 1227803"/>
                <a:gd name="connsiteX2" fmla="*/ 184339 w 185464"/>
                <a:gd name="connsiteY2" fmla="*/ 1226392 h 1227803"/>
                <a:gd name="connsiteX3" fmla="*/ 6008 w 185464"/>
                <a:gd name="connsiteY3" fmla="*/ 1226392 h 12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22780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226392"/>
                  </a:lnTo>
                  <a:lnTo>
                    <a:pt x="6008" y="122639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40AD1DD-AF11-42A9-924A-4662BEBC17F6}"/>
                </a:ext>
              </a:extLst>
            </p:cNvPr>
            <p:cNvSpPr/>
            <p:nvPr/>
          </p:nvSpPr>
          <p:spPr>
            <a:xfrm>
              <a:off x="3925645" y="2458093"/>
              <a:ext cx="185464" cy="1151066"/>
            </a:xfrm>
            <a:custGeom>
              <a:avLst/>
              <a:gdLst>
                <a:gd name="connsiteX0" fmla="*/ 6008 w 185464"/>
                <a:gd name="connsiteY0" fmla="*/ 3232 h 1151065"/>
                <a:gd name="connsiteX1" fmla="*/ 184339 w 185464"/>
                <a:gd name="connsiteY1" fmla="*/ 3232 h 1151065"/>
                <a:gd name="connsiteX2" fmla="*/ 184339 w 185464"/>
                <a:gd name="connsiteY2" fmla="*/ 1149962 h 1151065"/>
                <a:gd name="connsiteX3" fmla="*/ 6008 w 185464"/>
                <a:gd name="connsiteY3" fmla="*/ 1149962 h 1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51065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49962"/>
                  </a:lnTo>
                  <a:lnTo>
                    <a:pt x="6008" y="11499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8514A2B-9934-4FC3-A268-7FC141538761}"/>
                </a:ext>
              </a:extLst>
            </p:cNvPr>
            <p:cNvSpPr/>
            <p:nvPr/>
          </p:nvSpPr>
          <p:spPr>
            <a:xfrm>
              <a:off x="3654011" y="2190509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2 h 1304541"/>
                <a:gd name="connsiteX3" fmla="*/ 6008 w 185464"/>
                <a:gd name="connsiteY3" fmla="*/ 1302862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2"/>
                  </a:lnTo>
                  <a:lnTo>
                    <a:pt x="6008" y="13028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9F3EF4F-B3B7-45E1-9A5C-52EBF6A8D8D7}"/>
                </a:ext>
              </a:extLst>
            </p:cNvPr>
            <p:cNvSpPr/>
            <p:nvPr/>
          </p:nvSpPr>
          <p:spPr>
            <a:xfrm>
              <a:off x="4463206" y="2859432"/>
              <a:ext cx="185464" cy="234050"/>
            </a:xfrm>
            <a:custGeom>
              <a:avLst/>
              <a:gdLst>
                <a:gd name="connsiteX0" fmla="*/ 6008 w 185464"/>
                <a:gd name="connsiteY0" fmla="*/ 3232 h 234050"/>
                <a:gd name="connsiteX1" fmla="*/ 184339 w 185464"/>
                <a:gd name="connsiteY1" fmla="*/ 3232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2"/>
                  </a:moveTo>
                  <a:lnTo>
                    <a:pt x="184339" y="3232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75D1C8D-7D38-486C-91B6-272078DFDC9D}"/>
                </a:ext>
              </a:extLst>
            </p:cNvPr>
            <p:cNvSpPr/>
            <p:nvPr/>
          </p:nvSpPr>
          <p:spPr>
            <a:xfrm>
              <a:off x="7417082" y="4407538"/>
              <a:ext cx="185464" cy="80575"/>
            </a:xfrm>
            <a:custGeom>
              <a:avLst/>
              <a:gdLst>
                <a:gd name="connsiteX0" fmla="*/ 6008 w 185464"/>
                <a:gd name="connsiteY0" fmla="*/ 3231 h 80574"/>
                <a:gd name="connsiteX1" fmla="*/ 184339 w 185464"/>
                <a:gd name="connsiteY1" fmla="*/ 3231 h 80574"/>
                <a:gd name="connsiteX2" fmla="*/ 184339 w 185464"/>
                <a:gd name="connsiteY2" fmla="*/ 79662 h 80574"/>
                <a:gd name="connsiteX3" fmla="*/ 6008 w 185464"/>
                <a:gd name="connsiteY3" fmla="*/ 79662 h 8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80574">
                  <a:moveTo>
                    <a:pt x="6008" y="3231"/>
                  </a:moveTo>
                  <a:lnTo>
                    <a:pt x="184339" y="3231"/>
                  </a:lnTo>
                  <a:lnTo>
                    <a:pt x="184339" y="79662"/>
                  </a:lnTo>
                  <a:lnTo>
                    <a:pt x="6008" y="796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245D417-E3E8-4137-A810-0089E2D31506}"/>
                </a:ext>
              </a:extLst>
            </p:cNvPr>
            <p:cNvSpPr/>
            <p:nvPr/>
          </p:nvSpPr>
          <p:spPr>
            <a:xfrm>
              <a:off x="7683081" y="4101738"/>
              <a:ext cx="185464" cy="118943"/>
            </a:xfrm>
            <a:custGeom>
              <a:avLst/>
              <a:gdLst>
                <a:gd name="connsiteX0" fmla="*/ 6008 w 185464"/>
                <a:gd name="connsiteY0" fmla="*/ 3231 h 118943"/>
                <a:gd name="connsiteX1" fmla="*/ 184339 w 185464"/>
                <a:gd name="connsiteY1" fmla="*/ 3231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D3AC0D5-190C-4933-85D7-6027ECC919BA}"/>
                </a:ext>
              </a:extLst>
            </p:cNvPr>
            <p:cNvSpPr/>
            <p:nvPr/>
          </p:nvSpPr>
          <p:spPr>
            <a:xfrm>
              <a:off x="7954715" y="4044415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1B96E4C-B641-4F90-BEC7-4C36ADA50F2C}"/>
                </a:ext>
              </a:extLst>
            </p:cNvPr>
            <p:cNvSpPr/>
            <p:nvPr/>
          </p:nvSpPr>
          <p:spPr>
            <a:xfrm>
              <a:off x="7145519" y="4617761"/>
              <a:ext cx="185464" cy="61390"/>
            </a:xfrm>
            <a:custGeom>
              <a:avLst/>
              <a:gdLst>
                <a:gd name="connsiteX0" fmla="*/ 6008 w 185464"/>
                <a:gd name="connsiteY0" fmla="*/ 3232 h 61390"/>
                <a:gd name="connsiteX1" fmla="*/ 184339 w 185464"/>
                <a:gd name="connsiteY1" fmla="*/ 3232 h 61390"/>
                <a:gd name="connsiteX2" fmla="*/ 184339 w 185464"/>
                <a:gd name="connsiteY2" fmla="*/ 60555 h 61390"/>
                <a:gd name="connsiteX3" fmla="*/ 6008 w 185464"/>
                <a:gd name="connsiteY3" fmla="*/ 60555 h 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1390">
                  <a:moveTo>
                    <a:pt x="6008" y="3232"/>
                  </a:moveTo>
                  <a:lnTo>
                    <a:pt x="184339" y="3232"/>
                  </a:lnTo>
                  <a:lnTo>
                    <a:pt x="184339" y="60555"/>
                  </a:lnTo>
                  <a:lnTo>
                    <a:pt x="6008" y="60555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533185-DC64-4973-ADAB-FA1233479094}"/>
                </a:ext>
              </a:extLst>
            </p:cNvPr>
            <p:cNvSpPr/>
            <p:nvPr/>
          </p:nvSpPr>
          <p:spPr>
            <a:xfrm>
              <a:off x="2986320" y="5402240"/>
              <a:ext cx="6588000" cy="7674"/>
            </a:xfrm>
            <a:custGeom>
              <a:avLst/>
              <a:gdLst>
                <a:gd name="connsiteX0" fmla="*/ 8025 w 6505517"/>
                <a:gd name="connsiteY0" fmla="*/ 4317 h 7673"/>
                <a:gd name="connsiteX1" fmla="*/ 6502344 w 6505517"/>
                <a:gd name="connsiteY1" fmla="*/ 4317 h 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517" h="7673">
                  <a:moveTo>
                    <a:pt x="8025" y="4317"/>
                  </a:moveTo>
                  <a:lnTo>
                    <a:pt x="6502344" y="431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6187EFA-3F16-4506-9C8B-6BC48172FDCF}"/>
                </a:ext>
              </a:extLst>
            </p:cNvPr>
            <p:cNvSpPr txBox="1"/>
            <p:nvPr/>
          </p:nvSpPr>
          <p:spPr>
            <a:xfrm>
              <a:off x="3090459" y="5929542"/>
              <a:ext cx="10522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North America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B44FDC3-57FE-45AA-A08E-A1EBB11D7E0E}"/>
                </a:ext>
              </a:extLst>
            </p:cNvPr>
            <p:cNvSpPr txBox="1"/>
            <p:nvPr/>
          </p:nvSpPr>
          <p:spPr>
            <a:xfrm>
              <a:off x="4692421" y="5929542"/>
              <a:ext cx="5305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Europe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427C840-33F0-474B-94DF-EC105653808C}"/>
                </a:ext>
              </a:extLst>
            </p:cNvPr>
            <p:cNvSpPr txBox="1"/>
            <p:nvPr/>
          </p:nvSpPr>
          <p:spPr>
            <a:xfrm>
              <a:off x="6136935" y="5929542"/>
              <a:ext cx="3238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Asia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E0B514-9C73-4250-8D61-7BFBD804AC5B}"/>
                </a:ext>
              </a:extLst>
            </p:cNvPr>
            <p:cNvSpPr txBox="1"/>
            <p:nvPr/>
          </p:nvSpPr>
          <p:spPr>
            <a:xfrm>
              <a:off x="7144254" y="5929542"/>
              <a:ext cx="10105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Latin America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C4FF631-A9F7-4FF2-8444-03F5619468C1}"/>
                </a:ext>
              </a:extLst>
            </p:cNvPr>
            <p:cNvSpPr txBox="1"/>
            <p:nvPr/>
          </p:nvSpPr>
          <p:spPr>
            <a:xfrm>
              <a:off x="8769581" y="5929542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Africa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7449F15-A047-41F7-B554-1E6621C84C0A}"/>
                </a:ext>
              </a:extLst>
            </p:cNvPr>
            <p:cNvSpPr txBox="1"/>
            <p:nvPr/>
          </p:nvSpPr>
          <p:spPr>
            <a:xfrm>
              <a:off x="10071909" y="5929542"/>
              <a:ext cx="4809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Global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6990D64-DD07-4F8F-877C-7674AC26DD99}"/>
                </a:ext>
              </a:extLst>
            </p:cNvPr>
            <p:cNvSpPr txBox="1"/>
            <p:nvPr/>
          </p:nvSpPr>
          <p:spPr>
            <a:xfrm rot="-5400000">
              <a:off x="30994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C2002D5-CDD8-4271-8B64-AFA87CB57E84}"/>
                </a:ext>
              </a:extLst>
            </p:cNvPr>
            <p:cNvSpPr txBox="1"/>
            <p:nvPr/>
          </p:nvSpPr>
          <p:spPr>
            <a:xfrm rot="-5400000">
              <a:off x="33644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5F87936-ABBC-4898-B193-D0FE0DE7584E}"/>
                </a:ext>
              </a:extLst>
            </p:cNvPr>
            <p:cNvSpPr txBox="1"/>
            <p:nvPr/>
          </p:nvSpPr>
          <p:spPr>
            <a:xfrm rot="-5400000">
              <a:off x="363132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2BBED4A-0629-46C7-9CD3-D79B4D381B62}"/>
                </a:ext>
              </a:extLst>
            </p:cNvPr>
            <p:cNvSpPr txBox="1"/>
            <p:nvPr/>
          </p:nvSpPr>
          <p:spPr>
            <a:xfrm rot="-5400000">
              <a:off x="39029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5B1B0EB-9F1E-4F0C-BA48-787F5EF69016}"/>
                </a:ext>
              </a:extLst>
            </p:cNvPr>
            <p:cNvSpPr txBox="1"/>
            <p:nvPr/>
          </p:nvSpPr>
          <p:spPr>
            <a:xfrm rot="-5400000">
              <a:off x="44557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DBB0B72-222D-43C5-965C-D784580CB3E3}"/>
                </a:ext>
              </a:extLst>
            </p:cNvPr>
            <p:cNvSpPr txBox="1"/>
            <p:nvPr/>
          </p:nvSpPr>
          <p:spPr>
            <a:xfrm rot="-5400000">
              <a:off x="47207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3DFC52A-AAEB-4520-A5AB-9454376362D7}"/>
                </a:ext>
              </a:extLst>
            </p:cNvPr>
            <p:cNvSpPr txBox="1"/>
            <p:nvPr/>
          </p:nvSpPr>
          <p:spPr>
            <a:xfrm rot="-5400000">
              <a:off x="498768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E2E52DF-E380-4DE6-866D-251B0948DD65}"/>
                </a:ext>
              </a:extLst>
            </p:cNvPr>
            <p:cNvSpPr txBox="1"/>
            <p:nvPr/>
          </p:nvSpPr>
          <p:spPr>
            <a:xfrm rot="-5400000">
              <a:off x="52593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1ABBF00-AEFE-4A43-A339-A0873025E490}"/>
                </a:ext>
              </a:extLst>
            </p:cNvPr>
            <p:cNvSpPr txBox="1"/>
            <p:nvPr/>
          </p:nvSpPr>
          <p:spPr>
            <a:xfrm rot="-5400000">
              <a:off x="57968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8076D10-AFDF-4E62-9E3D-0102172243DC}"/>
                </a:ext>
              </a:extLst>
            </p:cNvPr>
            <p:cNvSpPr txBox="1"/>
            <p:nvPr/>
          </p:nvSpPr>
          <p:spPr>
            <a:xfrm rot="-5400000">
              <a:off x="60618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3AEA705-36E6-4697-AC78-B45EDCE2D754}"/>
                </a:ext>
              </a:extLst>
            </p:cNvPr>
            <p:cNvSpPr txBox="1"/>
            <p:nvPr/>
          </p:nvSpPr>
          <p:spPr>
            <a:xfrm rot="-5400000">
              <a:off x="63288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8E90685-AF96-4DDD-9F96-4DFB50C25831}"/>
                </a:ext>
              </a:extLst>
            </p:cNvPr>
            <p:cNvSpPr txBox="1"/>
            <p:nvPr/>
          </p:nvSpPr>
          <p:spPr>
            <a:xfrm rot="-5400000">
              <a:off x="660044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7D3B42-F7FF-4F4D-9A4A-86E08394A894}"/>
                </a:ext>
              </a:extLst>
            </p:cNvPr>
            <p:cNvSpPr txBox="1"/>
            <p:nvPr/>
          </p:nvSpPr>
          <p:spPr>
            <a:xfrm rot="-5400000">
              <a:off x="71380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0AEA0D9-3B22-4871-83B0-43764074F7D7}"/>
                </a:ext>
              </a:extLst>
            </p:cNvPr>
            <p:cNvSpPr txBox="1"/>
            <p:nvPr/>
          </p:nvSpPr>
          <p:spPr>
            <a:xfrm rot="-5400000">
              <a:off x="74030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08C5CA5-DFA0-4C72-B5F3-92DEA7BC0FF2}"/>
                </a:ext>
              </a:extLst>
            </p:cNvPr>
            <p:cNvSpPr txBox="1"/>
            <p:nvPr/>
          </p:nvSpPr>
          <p:spPr>
            <a:xfrm rot="-5400000">
              <a:off x="766992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AF1CEDF-C735-45A2-8228-29453E8753D9}"/>
                </a:ext>
              </a:extLst>
            </p:cNvPr>
            <p:cNvSpPr txBox="1"/>
            <p:nvPr/>
          </p:nvSpPr>
          <p:spPr>
            <a:xfrm rot="-5400000">
              <a:off x="79415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18A1321-8B7D-4DF7-856B-0D2B5D23B8AC}"/>
                </a:ext>
              </a:extLst>
            </p:cNvPr>
            <p:cNvSpPr txBox="1"/>
            <p:nvPr/>
          </p:nvSpPr>
          <p:spPr>
            <a:xfrm rot="-5400000">
              <a:off x="84791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C8875A-8A84-4537-8925-D1B299296B59}"/>
                </a:ext>
              </a:extLst>
            </p:cNvPr>
            <p:cNvSpPr txBox="1"/>
            <p:nvPr/>
          </p:nvSpPr>
          <p:spPr>
            <a:xfrm rot="-5400000">
              <a:off x="87441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F08D730-D8A9-4868-B2AF-0FBEB2116DF7}"/>
                </a:ext>
              </a:extLst>
            </p:cNvPr>
            <p:cNvSpPr txBox="1"/>
            <p:nvPr/>
          </p:nvSpPr>
          <p:spPr>
            <a:xfrm rot="-5400000">
              <a:off x="90110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11E2094-F574-49E0-BE9A-6CC1F0528B07}"/>
                </a:ext>
              </a:extLst>
            </p:cNvPr>
            <p:cNvSpPr txBox="1"/>
            <p:nvPr/>
          </p:nvSpPr>
          <p:spPr>
            <a:xfrm rot="-5400000">
              <a:off x="92826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49C75C8-9EB5-4615-8F5B-727106D623D4}"/>
                </a:ext>
              </a:extLst>
            </p:cNvPr>
            <p:cNvSpPr txBox="1"/>
            <p:nvPr/>
          </p:nvSpPr>
          <p:spPr>
            <a:xfrm rot="-5400000">
              <a:off x="97999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B7206AE-0DE2-4A23-A51A-79A66978F685}"/>
                </a:ext>
              </a:extLst>
            </p:cNvPr>
            <p:cNvSpPr txBox="1"/>
            <p:nvPr/>
          </p:nvSpPr>
          <p:spPr>
            <a:xfrm rot="-5400000">
              <a:off x="100649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F6574E1-CFFF-48D2-9133-1D308ED0E762}"/>
                </a:ext>
              </a:extLst>
            </p:cNvPr>
            <p:cNvSpPr txBox="1"/>
            <p:nvPr/>
          </p:nvSpPr>
          <p:spPr>
            <a:xfrm rot="-5400000">
              <a:off x="103318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4816346-02C8-48E0-92C3-4BD8AA1BD383}"/>
                </a:ext>
              </a:extLst>
            </p:cNvPr>
            <p:cNvSpPr txBox="1"/>
            <p:nvPr/>
          </p:nvSpPr>
          <p:spPr>
            <a:xfrm rot="-5400000">
              <a:off x="106034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4AB6847-3170-4712-A9E6-8DE4398C370B}"/>
                </a:ext>
              </a:extLst>
            </p:cNvPr>
            <p:cNvSpPr txBox="1"/>
            <p:nvPr/>
          </p:nvSpPr>
          <p:spPr>
            <a:xfrm>
              <a:off x="2788626" y="532948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16243F7-1F8E-40D4-894B-A2CD02CA6C75}"/>
                </a:ext>
              </a:extLst>
            </p:cNvPr>
            <p:cNvSpPr txBox="1"/>
            <p:nvPr/>
          </p:nvSpPr>
          <p:spPr>
            <a:xfrm>
              <a:off x="2703667" y="470337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10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8E31F99-691F-403B-93EF-2F5E00D9FDC2}"/>
                </a:ext>
              </a:extLst>
            </p:cNvPr>
            <p:cNvSpPr txBox="1"/>
            <p:nvPr/>
          </p:nvSpPr>
          <p:spPr>
            <a:xfrm>
              <a:off x="2703667" y="407726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20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707A839-ABCE-451E-BE07-F90D3FBB3086}"/>
                </a:ext>
              </a:extLst>
            </p:cNvPr>
            <p:cNvSpPr txBox="1"/>
            <p:nvPr/>
          </p:nvSpPr>
          <p:spPr>
            <a:xfrm>
              <a:off x="2703667" y="345115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30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C073DAE-B419-4BA8-97AD-772D94D8B48B}"/>
                </a:ext>
              </a:extLst>
            </p:cNvPr>
            <p:cNvSpPr txBox="1"/>
            <p:nvPr/>
          </p:nvSpPr>
          <p:spPr>
            <a:xfrm>
              <a:off x="2703667" y="282504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40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F258157-7FBB-4CA5-AB6C-94EB55DBA750}"/>
                </a:ext>
              </a:extLst>
            </p:cNvPr>
            <p:cNvSpPr txBox="1"/>
            <p:nvPr/>
          </p:nvSpPr>
          <p:spPr>
            <a:xfrm>
              <a:off x="2703667" y="219893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50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F612E65-3953-4202-8D02-541DF68E7808}"/>
                </a:ext>
              </a:extLst>
            </p:cNvPr>
            <p:cNvSpPr txBox="1"/>
            <p:nvPr/>
          </p:nvSpPr>
          <p:spPr>
            <a:xfrm>
              <a:off x="2703667" y="157282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60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541EA8D-99EE-41BF-9FB8-973ECCECC8F3}"/>
                </a:ext>
              </a:extLst>
            </p:cNvPr>
            <p:cNvSpPr txBox="1"/>
            <p:nvPr/>
          </p:nvSpPr>
          <p:spPr>
            <a:xfrm rot="-5400000">
              <a:off x="1515427" y="3490248"/>
              <a:ext cx="18755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rgbClr val="7D96AA"/>
                  </a:solidFill>
                </a:rPr>
                <a:t>Sales (kg) per infant/child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786C1D4-5367-420D-9802-AE1425CF9D1B}"/>
                </a:ext>
              </a:extLst>
            </p:cNvPr>
            <p:cNvSpPr txBox="1"/>
            <p:nvPr/>
          </p:nvSpPr>
          <p:spPr>
            <a:xfrm>
              <a:off x="3111515" y="177756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55.2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6411FBA-9CA5-404D-B247-7E346129D27C}"/>
                </a:ext>
              </a:extLst>
            </p:cNvPr>
            <p:cNvSpPr txBox="1"/>
            <p:nvPr/>
          </p:nvSpPr>
          <p:spPr>
            <a:xfrm>
              <a:off x="3375538" y="1716013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56.2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DC5778E-626D-41F7-AD51-5ECDFA6AB76F}"/>
                </a:ext>
              </a:extLst>
            </p:cNvPr>
            <p:cNvSpPr txBox="1"/>
            <p:nvPr/>
          </p:nvSpPr>
          <p:spPr>
            <a:xfrm>
              <a:off x="3643916" y="2009532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51.5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BE5FF86-B6D8-48A4-812A-781E7745A307}"/>
                </a:ext>
              </a:extLst>
            </p:cNvPr>
            <p:cNvSpPr txBox="1"/>
            <p:nvPr/>
          </p:nvSpPr>
          <p:spPr>
            <a:xfrm>
              <a:off x="3913275" y="227835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47.3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CA24D7E-9B89-465B-9111-18A5D4472D12}"/>
                </a:ext>
              </a:extLst>
            </p:cNvPr>
            <p:cNvSpPr txBox="1"/>
            <p:nvPr/>
          </p:nvSpPr>
          <p:spPr>
            <a:xfrm>
              <a:off x="4449211" y="2680635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40.6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5CE9344-6E23-417A-8DB4-E06CE49BF289}"/>
                </a:ext>
              </a:extLst>
            </p:cNvPr>
            <p:cNvSpPr txBox="1"/>
            <p:nvPr/>
          </p:nvSpPr>
          <p:spPr>
            <a:xfrm>
              <a:off x="4718241" y="251501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43.7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A20A692-9B57-4D23-AFA5-C7E6FA5C9C12}"/>
                </a:ext>
              </a:extLst>
            </p:cNvPr>
            <p:cNvSpPr txBox="1"/>
            <p:nvPr/>
          </p:nvSpPr>
          <p:spPr>
            <a:xfrm>
              <a:off x="4986877" y="216127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49.0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83F8818-C70A-46EE-B4C0-59F238D36432}"/>
                </a:ext>
              </a:extLst>
            </p:cNvPr>
            <p:cNvSpPr txBox="1"/>
            <p:nvPr/>
          </p:nvSpPr>
          <p:spPr>
            <a:xfrm>
              <a:off x="5249900" y="207546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50.3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DDBBF4C-2A3D-4D1C-B915-ACABA9F9229A}"/>
                </a:ext>
              </a:extLst>
            </p:cNvPr>
            <p:cNvSpPr txBox="1"/>
            <p:nvPr/>
          </p:nvSpPr>
          <p:spPr>
            <a:xfrm>
              <a:off x="5797269" y="448339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11.7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7FD9DCA-D0A6-4C1A-9A45-B896591CA683}"/>
                </a:ext>
              </a:extLst>
            </p:cNvPr>
            <p:cNvSpPr txBox="1"/>
            <p:nvPr/>
          </p:nvSpPr>
          <p:spPr>
            <a:xfrm>
              <a:off x="6070636" y="4122091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17.2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FDEFE2-72E5-4821-BD6C-117E5EECAF5B}"/>
                </a:ext>
              </a:extLst>
            </p:cNvPr>
            <p:cNvSpPr txBox="1"/>
            <p:nvPr/>
          </p:nvSpPr>
          <p:spPr>
            <a:xfrm>
              <a:off x="6329106" y="370024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24.6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0F44977-E50B-4F6A-8D72-AF605D8527A3}"/>
                </a:ext>
              </a:extLst>
            </p:cNvPr>
            <p:cNvSpPr txBox="1"/>
            <p:nvPr/>
          </p:nvSpPr>
          <p:spPr>
            <a:xfrm>
              <a:off x="6598156" y="340550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29.2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46E65E8-47D0-4D89-97AA-3293EA9029C5}"/>
                </a:ext>
              </a:extLst>
            </p:cNvPr>
            <p:cNvSpPr txBox="1"/>
            <p:nvPr/>
          </p:nvSpPr>
          <p:spPr>
            <a:xfrm>
              <a:off x="7135660" y="444222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12.3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35F9386-28E5-401A-85E6-59FA11AC7EE5}"/>
                </a:ext>
              </a:extLst>
            </p:cNvPr>
            <p:cNvSpPr txBox="1"/>
            <p:nvPr/>
          </p:nvSpPr>
          <p:spPr>
            <a:xfrm>
              <a:off x="7403459" y="422120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15.7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8B2FB98-EAF3-4D87-89A7-B62F89216391}"/>
                </a:ext>
              </a:extLst>
            </p:cNvPr>
            <p:cNvSpPr txBox="1"/>
            <p:nvPr/>
          </p:nvSpPr>
          <p:spPr>
            <a:xfrm>
              <a:off x="7673975" y="3907854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20.7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5567331-FFC2-4B33-A05B-60DEE7453572}"/>
                </a:ext>
              </a:extLst>
            </p:cNvPr>
            <p:cNvSpPr txBox="1"/>
            <p:nvPr/>
          </p:nvSpPr>
          <p:spPr>
            <a:xfrm>
              <a:off x="7952726" y="385711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21.6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4CD32710-4B0A-4DEA-B2AB-B3B59F83750D}"/>
                </a:ext>
              </a:extLst>
            </p:cNvPr>
            <p:cNvSpPr txBox="1"/>
            <p:nvPr/>
          </p:nvSpPr>
          <p:spPr>
            <a:xfrm>
              <a:off x="8498869" y="4903799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5.0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F021164-6A44-4F96-BFE1-1703D2AAEB01}"/>
                </a:ext>
              </a:extLst>
            </p:cNvPr>
            <p:cNvSpPr txBox="1"/>
            <p:nvPr/>
          </p:nvSpPr>
          <p:spPr>
            <a:xfrm>
              <a:off x="8780729" y="4847356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5.9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F6EE2A8-5272-4556-82A3-36316F101192}"/>
                </a:ext>
              </a:extLst>
            </p:cNvPr>
            <p:cNvSpPr txBox="1"/>
            <p:nvPr/>
          </p:nvSpPr>
          <p:spPr>
            <a:xfrm>
              <a:off x="9052524" y="4798333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6.5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98859D4-840C-4D12-811A-6447538FC091}"/>
                </a:ext>
              </a:extLst>
            </p:cNvPr>
            <p:cNvSpPr txBox="1"/>
            <p:nvPr/>
          </p:nvSpPr>
          <p:spPr>
            <a:xfrm>
              <a:off x="9315383" y="4770763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7.1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6B132D2-93BE-415D-8447-AEBC23A93601}"/>
                </a:ext>
              </a:extLst>
            </p:cNvPr>
            <p:cNvSpPr txBox="1"/>
            <p:nvPr/>
          </p:nvSpPr>
          <p:spPr>
            <a:xfrm>
              <a:off x="9802296" y="4228537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16.0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19E0073-6C17-451B-BA71-D97FB937D04A}"/>
                </a:ext>
              </a:extLst>
            </p:cNvPr>
            <p:cNvSpPr txBox="1"/>
            <p:nvPr/>
          </p:nvSpPr>
          <p:spPr>
            <a:xfrm>
              <a:off x="10064370" y="3943765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20.3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80E514B3-BC78-4553-B70A-1D3FB535AD54}"/>
                </a:ext>
              </a:extLst>
            </p:cNvPr>
            <p:cNvSpPr txBox="1"/>
            <p:nvPr/>
          </p:nvSpPr>
          <p:spPr>
            <a:xfrm>
              <a:off x="10344012" y="360845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25.7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E913B95-DFBB-45CA-B8EA-E7C82516E1AC}"/>
                </a:ext>
              </a:extLst>
            </p:cNvPr>
            <p:cNvSpPr txBox="1"/>
            <p:nvPr/>
          </p:nvSpPr>
          <p:spPr>
            <a:xfrm>
              <a:off x="10613918" y="343205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28.5</a:t>
              </a: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A664EF3-D908-44D0-A1FD-4C65B0B5AD97}"/>
                </a:ext>
              </a:extLst>
            </p:cNvPr>
            <p:cNvSpPr/>
            <p:nvPr/>
          </p:nvSpPr>
          <p:spPr>
            <a:xfrm>
              <a:off x="9813994" y="4961776"/>
              <a:ext cx="185464" cy="445079"/>
            </a:xfrm>
            <a:custGeom>
              <a:avLst/>
              <a:gdLst>
                <a:gd name="connsiteX0" fmla="*/ 6008 w 185464"/>
                <a:gd name="connsiteY0" fmla="*/ 3231 h 445078"/>
                <a:gd name="connsiteX1" fmla="*/ 184339 w 185464"/>
                <a:gd name="connsiteY1" fmla="*/ 3231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1"/>
                  </a:moveTo>
                  <a:lnTo>
                    <a:pt x="184339" y="3231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9B80875-7D4D-4574-BB59-8477847813B5}"/>
                </a:ext>
              </a:extLst>
            </p:cNvPr>
            <p:cNvSpPr/>
            <p:nvPr/>
          </p:nvSpPr>
          <p:spPr>
            <a:xfrm>
              <a:off x="10087631" y="4867315"/>
              <a:ext cx="185464" cy="537164"/>
            </a:xfrm>
            <a:custGeom>
              <a:avLst/>
              <a:gdLst>
                <a:gd name="connsiteX0" fmla="*/ 4005 w 185464"/>
                <a:gd name="connsiteY0" fmla="*/ 2154 h 537164"/>
                <a:gd name="connsiteX1" fmla="*/ 182336 w 185464"/>
                <a:gd name="connsiteY1" fmla="*/ 2154 h 537164"/>
                <a:gd name="connsiteX2" fmla="*/ 182336 w 185464"/>
                <a:gd name="connsiteY2" fmla="*/ 537285 h 537164"/>
                <a:gd name="connsiteX3" fmla="*/ 4005 w 185464"/>
                <a:gd name="connsiteY3" fmla="*/ 537285 h 5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37164">
                  <a:moveTo>
                    <a:pt x="4005" y="2154"/>
                  </a:moveTo>
                  <a:lnTo>
                    <a:pt x="182336" y="2154"/>
                  </a:lnTo>
                  <a:lnTo>
                    <a:pt x="182336" y="537285"/>
                  </a:lnTo>
                  <a:lnTo>
                    <a:pt x="4005" y="5372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1F6E49F-4B93-4888-BC31-A9C54BF94780}"/>
                </a:ext>
              </a:extLst>
            </p:cNvPr>
            <p:cNvSpPr/>
            <p:nvPr/>
          </p:nvSpPr>
          <p:spPr>
            <a:xfrm>
              <a:off x="10625263" y="4714415"/>
              <a:ext cx="185464" cy="690639"/>
            </a:xfrm>
            <a:custGeom>
              <a:avLst/>
              <a:gdLst>
                <a:gd name="connsiteX0" fmla="*/ 4005 w 185464"/>
                <a:gd name="connsiteY0" fmla="*/ 2154 h 690639"/>
                <a:gd name="connsiteX1" fmla="*/ 182336 w 185464"/>
                <a:gd name="connsiteY1" fmla="*/ 2154 h 690639"/>
                <a:gd name="connsiteX2" fmla="*/ 182336 w 185464"/>
                <a:gd name="connsiteY2" fmla="*/ 690185 h 690639"/>
                <a:gd name="connsiteX3" fmla="*/ 4005 w 185464"/>
                <a:gd name="connsiteY3" fmla="*/ 690185 h 69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90639">
                  <a:moveTo>
                    <a:pt x="4005" y="2154"/>
                  </a:moveTo>
                  <a:lnTo>
                    <a:pt x="182336" y="2154"/>
                  </a:lnTo>
                  <a:lnTo>
                    <a:pt x="182336" y="690185"/>
                  </a:lnTo>
                  <a:lnTo>
                    <a:pt x="4005" y="6901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D433ACF-57A2-406E-82C5-DAEE52CCFACC}"/>
                </a:ext>
              </a:extLst>
            </p:cNvPr>
            <p:cNvSpPr/>
            <p:nvPr/>
          </p:nvSpPr>
          <p:spPr>
            <a:xfrm>
              <a:off x="10353630" y="4771738"/>
              <a:ext cx="185464" cy="633086"/>
            </a:xfrm>
            <a:custGeom>
              <a:avLst/>
              <a:gdLst>
                <a:gd name="connsiteX0" fmla="*/ 4005 w 185464"/>
                <a:gd name="connsiteY0" fmla="*/ 2154 h 633086"/>
                <a:gd name="connsiteX1" fmla="*/ 182336 w 185464"/>
                <a:gd name="connsiteY1" fmla="*/ 2154 h 633086"/>
                <a:gd name="connsiteX2" fmla="*/ 182336 w 185464"/>
                <a:gd name="connsiteY2" fmla="*/ 632862 h 633086"/>
                <a:gd name="connsiteX3" fmla="*/ 4005 w 185464"/>
                <a:gd name="connsiteY3" fmla="*/ 632862 h 63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33086">
                  <a:moveTo>
                    <a:pt x="4005" y="2154"/>
                  </a:moveTo>
                  <a:lnTo>
                    <a:pt x="182336" y="2154"/>
                  </a:lnTo>
                  <a:lnTo>
                    <a:pt x="182336" y="632862"/>
                  </a:lnTo>
                  <a:lnTo>
                    <a:pt x="4005" y="6328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D2DAAD-C364-45E2-BBF7-1BF6D8151FE9}"/>
                </a:ext>
              </a:extLst>
            </p:cNvPr>
            <p:cNvSpPr/>
            <p:nvPr/>
          </p:nvSpPr>
          <p:spPr>
            <a:xfrm>
              <a:off x="10087631" y="4408615"/>
              <a:ext cx="185464" cy="460426"/>
            </a:xfrm>
            <a:custGeom>
              <a:avLst/>
              <a:gdLst>
                <a:gd name="connsiteX0" fmla="*/ 4005 w 185464"/>
                <a:gd name="connsiteY0" fmla="*/ 2154 h 460426"/>
                <a:gd name="connsiteX1" fmla="*/ 182336 w 185464"/>
                <a:gd name="connsiteY1" fmla="*/ 2154 h 460426"/>
                <a:gd name="connsiteX2" fmla="*/ 182336 w 185464"/>
                <a:gd name="connsiteY2" fmla="*/ 460854 h 460426"/>
                <a:gd name="connsiteX3" fmla="*/ 4005 w 185464"/>
                <a:gd name="connsiteY3" fmla="*/ 460854 h 46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0426">
                  <a:moveTo>
                    <a:pt x="4005" y="2154"/>
                  </a:moveTo>
                  <a:lnTo>
                    <a:pt x="182336" y="2154"/>
                  </a:lnTo>
                  <a:lnTo>
                    <a:pt x="182336" y="460854"/>
                  </a:lnTo>
                  <a:lnTo>
                    <a:pt x="4005" y="46085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117421D-E087-4F24-89EB-F9CF28A98BE5}"/>
                </a:ext>
              </a:extLst>
            </p:cNvPr>
            <p:cNvSpPr/>
            <p:nvPr/>
          </p:nvSpPr>
          <p:spPr>
            <a:xfrm>
              <a:off x="9815997" y="4580623"/>
              <a:ext cx="185464" cy="383689"/>
            </a:xfrm>
            <a:custGeom>
              <a:avLst/>
              <a:gdLst>
                <a:gd name="connsiteX0" fmla="*/ 4005 w 185464"/>
                <a:gd name="connsiteY0" fmla="*/ 2154 h 383688"/>
                <a:gd name="connsiteX1" fmla="*/ 182336 w 185464"/>
                <a:gd name="connsiteY1" fmla="*/ 2154 h 383688"/>
                <a:gd name="connsiteX2" fmla="*/ 182336 w 185464"/>
                <a:gd name="connsiteY2" fmla="*/ 384385 h 383688"/>
                <a:gd name="connsiteX3" fmla="*/ 4005 w 185464"/>
                <a:gd name="connsiteY3" fmla="*/ 38438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3688">
                  <a:moveTo>
                    <a:pt x="4005" y="2154"/>
                  </a:moveTo>
                  <a:lnTo>
                    <a:pt x="182336" y="2154"/>
                  </a:lnTo>
                  <a:lnTo>
                    <a:pt x="182336" y="384385"/>
                  </a:lnTo>
                  <a:lnTo>
                    <a:pt x="4005" y="3843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008CB3C-F8E5-47A3-844C-CB1AA10129B9}"/>
                </a:ext>
              </a:extLst>
            </p:cNvPr>
            <p:cNvSpPr/>
            <p:nvPr/>
          </p:nvSpPr>
          <p:spPr>
            <a:xfrm>
              <a:off x="10625263" y="4064600"/>
              <a:ext cx="185464" cy="652271"/>
            </a:xfrm>
            <a:custGeom>
              <a:avLst/>
              <a:gdLst>
                <a:gd name="connsiteX0" fmla="*/ 4005 w 185464"/>
                <a:gd name="connsiteY0" fmla="*/ 2154 h 652270"/>
                <a:gd name="connsiteX1" fmla="*/ 182336 w 185464"/>
                <a:gd name="connsiteY1" fmla="*/ 2154 h 652270"/>
                <a:gd name="connsiteX2" fmla="*/ 182336 w 185464"/>
                <a:gd name="connsiteY2" fmla="*/ 651969 h 652270"/>
                <a:gd name="connsiteX3" fmla="*/ 4005 w 185464"/>
                <a:gd name="connsiteY3" fmla="*/ 651969 h 6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52270">
                  <a:moveTo>
                    <a:pt x="4005" y="2154"/>
                  </a:moveTo>
                  <a:lnTo>
                    <a:pt x="182336" y="2154"/>
                  </a:lnTo>
                  <a:lnTo>
                    <a:pt x="182336" y="651969"/>
                  </a:lnTo>
                  <a:lnTo>
                    <a:pt x="4005" y="65196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7004846-F203-463C-A3B0-8C6C04C68C96}"/>
                </a:ext>
              </a:extLst>
            </p:cNvPr>
            <p:cNvSpPr/>
            <p:nvPr/>
          </p:nvSpPr>
          <p:spPr>
            <a:xfrm>
              <a:off x="10353630" y="4179246"/>
              <a:ext cx="185464" cy="594717"/>
            </a:xfrm>
            <a:custGeom>
              <a:avLst/>
              <a:gdLst>
                <a:gd name="connsiteX0" fmla="*/ 4005 w 185464"/>
                <a:gd name="connsiteY0" fmla="*/ 2154 h 594717"/>
                <a:gd name="connsiteX1" fmla="*/ 182336 w 185464"/>
                <a:gd name="connsiteY1" fmla="*/ 2154 h 594717"/>
                <a:gd name="connsiteX2" fmla="*/ 182336 w 185464"/>
                <a:gd name="connsiteY2" fmla="*/ 594646 h 594717"/>
                <a:gd name="connsiteX3" fmla="*/ 4005 w 185464"/>
                <a:gd name="connsiteY3" fmla="*/ 594646 h 59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94717">
                  <a:moveTo>
                    <a:pt x="4005" y="2154"/>
                  </a:moveTo>
                  <a:lnTo>
                    <a:pt x="182336" y="2154"/>
                  </a:lnTo>
                  <a:lnTo>
                    <a:pt x="182336" y="594646"/>
                  </a:lnTo>
                  <a:lnTo>
                    <a:pt x="4005" y="5946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A8F64A4-8141-4893-B76A-3EB8A6066D4E}"/>
                </a:ext>
              </a:extLst>
            </p:cNvPr>
            <p:cNvSpPr/>
            <p:nvPr/>
          </p:nvSpPr>
          <p:spPr>
            <a:xfrm>
              <a:off x="10087631" y="4236608"/>
              <a:ext cx="185464" cy="172660"/>
            </a:xfrm>
            <a:custGeom>
              <a:avLst/>
              <a:gdLst>
                <a:gd name="connsiteX0" fmla="*/ 4005 w 185464"/>
                <a:gd name="connsiteY0" fmla="*/ 2154 h 172659"/>
                <a:gd name="connsiteX1" fmla="*/ 182336 w 185464"/>
                <a:gd name="connsiteY1" fmla="*/ 2154 h 172659"/>
                <a:gd name="connsiteX2" fmla="*/ 182336 w 185464"/>
                <a:gd name="connsiteY2" fmla="*/ 174162 h 172659"/>
                <a:gd name="connsiteX3" fmla="*/ 4005 w 185464"/>
                <a:gd name="connsiteY3" fmla="*/ 174162 h 1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2659">
                  <a:moveTo>
                    <a:pt x="4005" y="2154"/>
                  </a:moveTo>
                  <a:lnTo>
                    <a:pt x="182336" y="2154"/>
                  </a:lnTo>
                  <a:lnTo>
                    <a:pt x="182336" y="174162"/>
                  </a:lnTo>
                  <a:lnTo>
                    <a:pt x="4005" y="1741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9ED2D2F-588B-4675-A4C4-B73D803CAB27}"/>
                </a:ext>
              </a:extLst>
            </p:cNvPr>
            <p:cNvSpPr/>
            <p:nvPr/>
          </p:nvSpPr>
          <p:spPr>
            <a:xfrm>
              <a:off x="9815997" y="4485046"/>
              <a:ext cx="185464" cy="99759"/>
            </a:xfrm>
            <a:custGeom>
              <a:avLst/>
              <a:gdLst>
                <a:gd name="connsiteX0" fmla="*/ 4005 w 185464"/>
                <a:gd name="connsiteY0" fmla="*/ 2154 h 99759"/>
                <a:gd name="connsiteX1" fmla="*/ 182336 w 185464"/>
                <a:gd name="connsiteY1" fmla="*/ 2154 h 99759"/>
                <a:gd name="connsiteX2" fmla="*/ 182336 w 185464"/>
                <a:gd name="connsiteY2" fmla="*/ 97731 h 99759"/>
                <a:gd name="connsiteX3" fmla="*/ 4005 w 185464"/>
                <a:gd name="connsiteY3" fmla="*/ 97731 h 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99759">
                  <a:moveTo>
                    <a:pt x="4005" y="2154"/>
                  </a:moveTo>
                  <a:lnTo>
                    <a:pt x="182336" y="2154"/>
                  </a:lnTo>
                  <a:lnTo>
                    <a:pt x="182336" y="97731"/>
                  </a:lnTo>
                  <a:lnTo>
                    <a:pt x="4005" y="9773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2D1CD98-1FEE-4BF8-B657-63D765BDE6A6}"/>
                </a:ext>
              </a:extLst>
            </p:cNvPr>
            <p:cNvSpPr/>
            <p:nvPr/>
          </p:nvSpPr>
          <p:spPr>
            <a:xfrm>
              <a:off x="10353630" y="3911700"/>
              <a:ext cx="185464" cy="268582"/>
            </a:xfrm>
            <a:custGeom>
              <a:avLst/>
              <a:gdLst>
                <a:gd name="connsiteX0" fmla="*/ 4005 w 185464"/>
                <a:gd name="connsiteY0" fmla="*/ 2154 h 268582"/>
                <a:gd name="connsiteX1" fmla="*/ 182336 w 185464"/>
                <a:gd name="connsiteY1" fmla="*/ 2154 h 268582"/>
                <a:gd name="connsiteX2" fmla="*/ 182336 w 185464"/>
                <a:gd name="connsiteY2" fmla="*/ 269739 h 268582"/>
                <a:gd name="connsiteX3" fmla="*/ 4005 w 185464"/>
                <a:gd name="connsiteY3" fmla="*/ 269739 h 26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68582">
                  <a:moveTo>
                    <a:pt x="4005" y="2154"/>
                  </a:moveTo>
                  <a:lnTo>
                    <a:pt x="182336" y="2154"/>
                  </a:lnTo>
                  <a:lnTo>
                    <a:pt x="182336" y="269739"/>
                  </a:lnTo>
                  <a:lnTo>
                    <a:pt x="4005" y="2697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795B0C4-BC3D-4654-87D0-ED8AC7DDC6D6}"/>
                </a:ext>
              </a:extLst>
            </p:cNvPr>
            <p:cNvSpPr/>
            <p:nvPr/>
          </p:nvSpPr>
          <p:spPr>
            <a:xfrm>
              <a:off x="10625263" y="3739693"/>
              <a:ext cx="185464" cy="326135"/>
            </a:xfrm>
            <a:custGeom>
              <a:avLst/>
              <a:gdLst>
                <a:gd name="connsiteX0" fmla="*/ 4005 w 185464"/>
                <a:gd name="connsiteY0" fmla="*/ 2154 h 326135"/>
                <a:gd name="connsiteX1" fmla="*/ 182336 w 185464"/>
                <a:gd name="connsiteY1" fmla="*/ 2154 h 326135"/>
                <a:gd name="connsiteX2" fmla="*/ 182336 w 185464"/>
                <a:gd name="connsiteY2" fmla="*/ 327062 h 326135"/>
                <a:gd name="connsiteX3" fmla="*/ 4005 w 185464"/>
                <a:gd name="connsiteY3" fmla="*/ 327062 h 3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26135">
                  <a:moveTo>
                    <a:pt x="4005" y="2154"/>
                  </a:moveTo>
                  <a:lnTo>
                    <a:pt x="182336" y="2154"/>
                  </a:lnTo>
                  <a:lnTo>
                    <a:pt x="182336" y="327062"/>
                  </a:lnTo>
                  <a:lnTo>
                    <a:pt x="4005" y="3270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50151DF-3C7E-46F1-B27A-3C09387A2EB5}"/>
                </a:ext>
              </a:extLst>
            </p:cNvPr>
            <p:cNvSpPr/>
            <p:nvPr/>
          </p:nvSpPr>
          <p:spPr>
            <a:xfrm>
              <a:off x="10625263" y="3625008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D2E0C9E-C86E-4964-A129-521C596A246D}"/>
                </a:ext>
              </a:extLst>
            </p:cNvPr>
            <p:cNvSpPr/>
            <p:nvPr/>
          </p:nvSpPr>
          <p:spPr>
            <a:xfrm>
              <a:off x="9813994" y="4407538"/>
              <a:ext cx="185464" cy="80575"/>
            </a:xfrm>
            <a:custGeom>
              <a:avLst/>
              <a:gdLst>
                <a:gd name="connsiteX0" fmla="*/ 6008 w 185464"/>
                <a:gd name="connsiteY0" fmla="*/ 3231 h 80574"/>
                <a:gd name="connsiteX1" fmla="*/ 184339 w 185464"/>
                <a:gd name="connsiteY1" fmla="*/ 3231 h 80574"/>
                <a:gd name="connsiteX2" fmla="*/ 184339 w 185464"/>
                <a:gd name="connsiteY2" fmla="*/ 79662 h 80574"/>
                <a:gd name="connsiteX3" fmla="*/ 6008 w 185464"/>
                <a:gd name="connsiteY3" fmla="*/ 79662 h 8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80574">
                  <a:moveTo>
                    <a:pt x="6008" y="3231"/>
                  </a:moveTo>
                  <a:lnTo>
                    <a:pt x="184339" y="3231"/>
                  </a:lnTo>
                  <a:lnTo>
                    <a:pt x="184339" y="79662"/>
                  </a:lnTo>
                  <a:lnTo>
                    <a:pt x="6008" y="796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753EC8F-77F2-4D45-81B1-BA0E92FC09BF}"/>
                </a:ext>
              </a:extLst>
            </p:cNvPr>
            <p:cNvSpPr/>
            <p:nvPr/>
          </p:nvSpPr>
          <p:spPr>
            <a:xfrm>
              <a:off x="10087631" y="4121923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B89425D-D047-402E-8F92-FBFF2114A06B}"/>
                </a:ext>
              </a:extLst>
            </p:cNvPr>
            <p:cNvSpPr/>
            <p:nvPr/>
          </p:nvSpPr>
          <p:spPr>
            <a:xfrm>
              <a:off x="10353630" y="3797016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D351D8C-0E0A-4157-92A0-53F3B79364F8}"/>
                </a:ext>
              </a:extLst>
            </p:cNvPr>
            <p:cNvSpPr/>
            <p:nvPr/>
          </p:nvSpPr>
          <p:spPr>
            <a:xfrm>
              <a:off x="9029837" y="5152892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908BB6D-0810-43E2-B899-3C9A32BB5477}"/>
                </a:ext>
              </a:extLst>
            </p:cNvPr>
            <p:cNvSpPr/>
            <p:nvPr/>
          </p:nvSpPr>
          <p:spPr>
            <a:xfrm>
              <a:off x="9295836" y="5133784"/>
              <a:ext cx="185464" cy="272419"/>
            </a:xfrm>
            <a:custGeom>
              <a:avLst/>
              <a:gdLst>
                <a:gd name="connsiteX0" fmla="*/ 6008 w 185464"/>
                <a:gd name="connsiteY0" fmla="*/ 3232 h 272418"/>
                <a:gd name="connsiteX1" fmla="*/ 184339 w 185464"/>
                <a:gd name="connsiteY1" fmla="*/ 3232 h 272418"/>
                <a:gd name="connsiteX2" fmla="*/ 184339 w 185464"/>
                <a:gd name="connsiteY2" fmla="*/ 270816 h 272418"/>
                <a:gd name="connsiteX3" fmla="*/ 6008 w 185464"/>
                <a:gd name="connsiteY3" fmla="*/ 270816 h 2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72418">
                  <a:moveTo>
                    <a:pt x="6008" y="3232"/>
                  </a:moveTo>
                  <a:lnTo>
                    <a:pt x="184339" y="3232"/>
                  </a:lnTo>
                  <a:lnTo>
                    <a:pt x="184339" y="270816"/>
                  </a:lnTo>
                  <a:lnTo>
                    <a:pt x="6008" y="2708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E87CAE5-6E00-4BA8-8F12-06173952682C}"/>
                </a:ext>
              </a:extLst>
            </p:cNvPr>
            <p:cNvSpPr/>
            <p:nvPr/>
          </p:nvSpPr>
          <p:spPr>
            <a:xfrm>
              <a:off x="8758274" y="5171999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580A40-FA02-4222-9D92-F6D925314130}"/>
                </a:ext>
              </a:extLst>
            </p:cNvPr>
            <p:cNvSpPr/>
            <p:nvPr/>
          </p:nvSpPr>
          <p:spPr>
            <a:xfrm>
              <a:off x="8492276" y="5191146"/>
              <a:ext cx="185464" cy="214866"/>
            </a:xfrm>
            <a:custGeom>
              <a:avLst/>
              <a:gdLst>
                <a:gd name="connsiteX0" fmla="*/ 6008 w 185464"/>
                <a:gd name="connsiteY0" fmla="*/ 3232 h 214865"/>
                <a:gd name="connsiteX1" fmla="*/ 184339 w 185464"/>
                <a:gd name="connsiteY1" fmla="*/ 3232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2"/>
                  </a:moveTo>
                  <a:lnTo>
                    <a:pt x="184339" y="3232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DBEE7E9-7154-41FB-9DB1-77B4E5B1906B}"/>
                </a:ext>
              </a:extLst>
            </p:cNvPr>
            <p:cNvSpPr/>
            <p:nvPr/>
          </p:nvSpPr>
          <p:spPr>
            <a:xfrm>
              <a:off x="9029837" y="5019138"/>
              <a:ext cx="185464" cy="138128"/>
            </a:xfrm>
            <a:custGeom>
              <a:avLst/>
              <a:gdLst>
                <a:gd name="connsiteX0" fmla="*/ 6008 w 185464"/>
                <a:gd name="connsiteY0" fmla="*/ 3232 h 138127"/>
                <a:gd name="connsiteX1" fmla="*/ 184339 w 185464"/>
                <a:gd name="connsiteY1" fmla="*/ 3232 h 138127"/>
                <a:gd name="connsiteX2" fmla="*/ 184339 w 185464"/>
                <a:gd name="connsiteY2" fmla="*/ 137024 h 138127"/>
                <a:gd name="connsiteX3" fmla="*/ 6008 w 185464"/>
                <a:gd name="connsiteY3" fmla="*/ 137024 h 13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8127">
                  <a:moveTo>
                    <a:pt x="6008" y="3232"/>
                  </a:moveTo>
                  <a:lnTo>
                    <a:pt x="184339" y="3232"/>
                  </a:lnTo>
                  <a:lnTo>
                    <a:pt x="184339" y="137024"/>
                  </a:lnTo>
                  <a:lnTo>
                    <a:pt x="6008" y="13702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4F617E3-F9D3-4996-92DB-C1DDB90F1822}"/>
                </a:ext>
              </a:extLst>
            </p:cNvPr>
            <p:cNvSpPr/>
            <p:nvPr/>
          </p:nvSpPr>
          <p:spPr>
            <a:xfrm>
              <a:off x="9295836" y="4980884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8E34381-65B7-4385-9848-82382D432BBB}"/>
                </a:ext>
              </a:extLst>
            </p:cNvPr>
            <p:cNvSpPr/>
            <p:nvPr/>
          </p:nvSpPr>
          <p:spPr>
            <a:xfrm>
              <a:off x="8758274" y="5057353"/>
              <a:ext cx="185464" cy="118943"/>
            </a:xfrm>
            <a:custGeom>
              <a:avLst/>
              <a:gdLst>
                <a:gd name="connsiteX0" fmla="*/ 6008 w 185464"/>
                <a:gd name="connsiteY0" fmla="*/ 3231 h 118943"/>
                <a:gd name="connsiteX1" fmla="*/ 184339 w 185464"/>
                <a:gd name="connsiteY1" fmla="*/ 3231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2A566F5-507E-4941-98A7-D879FFD4A2F8}"/>
                </a:ext>
              </a:extLst>
            </p:cNvPr>
            <p:cNvSpPr/>
            <p:nvPr/>
          </p:nvSpPr>
          <p:spPr>
            <a:xfrm>
              <a:off x="8492276" y="5095569"/>
              <a:ext cx="185464" cy="99759"/>
            </a:xfrm>
            <a:custGeom>
              <a:avLst/>
              <a:gdLst>
                <a:gd name="connsiteX0" fmla="*/ 6008 w 185464"/>
                <a:gd name="connsiteY0" fmla="*/ 3231 h 99759"/>
                <a:gd name="connsiteX1" fmla="*/ 184339 w 185464"/>
                <a:gd name="connsiteY1" fmla="*/ 3231 h 99759"/>
                <a:gd name="connsiteX2" fmla="*/ 184339 w 185464"/>
                <a:gd name="connsiteY2" fmla="*/ 98808 h 99759"/>
                <a:gd name="connsiteX3" fmla="*/ 6008 w 185464"/>
                <a:gd name="connsiteY3" fmla="*/ 98808 h 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99759">
                  <a:moveTo>
                    <a:pt x="6008" y="3231"/>
                  </a:moveTo>
                  <a:lnTo>
                    <a:pt x="184339" y="3231"/>
                  </a:lnTo>
                  <a:lnTo>
                    <a:pt x="184339" y="98808"/>
                  </a:lnTo>
                  <a:lnTo>
                    <a:pt x="6008" y="98808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41ADEEC-1531-4BFC-9593-F4C13FE81A3D}"/>
                </a:ext>
              </a:extLst>
            </p:cNvPr>
            <p:cNvSpPr/>
            <p:nvPr/>
          </p:nvSpPr>
          <p:spPr>
            <a:xfrm>
              <a:off x="8758274" y="5038246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5E1FA68-0C4B-4247-A1B5-DE7C8717E5C5}"/>
                </a:ext>
              </a:extLst>
            </p:cNvPr>
            <p:cNvSpPr/>
            <p:nvPr/>
          </p:nvSpPr>
          <p:spPr>
            <a:xfrm>
              <a:off x="9029837" y="4999992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9C2A84F-F518-4D88-8227-39755E4442CE}"/>
                </a:ext>
              </a:extLst>
            </p:cNvPr>
            <p:cNvSpPr/>
            <p:nvPr/>
          </p:nvSpPr>
          <p:spPr>
            <a:xfrm>
              <a:off x="9295836" y="4961776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E6D661B-7B7D-40C8-8762-1E944E69A2D5}"/>
                </a:ext>
              </a:extLst>
            </p:cNvPr>
            <p:cNvSpPr/>
            <p:nvPr/>
          </p:nvSpPr>
          <p:spPr>
            <a:xfrm>
              <a:off x="9029837" y="4980884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C549A27-0526-49E1-935B-C6A3B35C27F4}"/>
                </a:ext>
              </a:extLst>
            </p:cNvPr>
            <p:cNvSpPr/>
            <p:nvPr/>
          </p:nvSpPr>
          <p:spPr>
            <a:xfrm>
              <a:off x="8492276" y="507646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6B02E45-B512-4C8F-B964-65AEC17EA872}"/>
                </a:ext>
              </a:extLst>
            </p:cNvPr>
            <p:cNvSpPr/>
            <p:nvPr/>
          </p:nvSpPr>
          <p:spPr>
            <a:xfrm>
              <a:off x="8758274" y="5019138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2">
            <a:extLst>
              <a:ext uri="{FF2B5EF4-FFF2-40B4-BE49-F238E27FC236}">
                <a16:creationId xmlns:a16="http://schemas.microsoft.com/office/drawing/2014/main" id="{1C72448F-2C7D-4B80-A913-1AB0EE3C4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0E1B54-D0BF-40DE-BA21-2314962C4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10234791" cy="596722"/>
          </a:xfrm>
        </p:spPr>
        <p:txBody>
          <a:bodyPr/>
          <a:lstStyle/>
          <a:p>
            <a:r>
              <a:rPr lang="en-GB" dirty="0"/>
              <a:t>Diets low </a:t>
            </a:r>
            <a:r>
              <a:rPr lang="en-GB"/>
              <a:t>in nutritious foods </a:t>
            </a:r>
            <a:r>
              <a:rPr lang="en-GB" dirty="0"/>
              <a:t>are a leading cause of healthy life years lost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2D500-4D06-40B6-8964-7E07448521CF}"/>
              </a:ext>
            </a:extLst>
          </p:cNvPr>
          <p:cNvSpPr txBox="1"/>
          <p:nvPr/>
        </p:nvSpPr>
        <p:spPr>
          <a:xfrm>
            <a:off x="544912" y="1607907"/>
            <a:ext cx="4998471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DALYs related to each dietary risk factor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19A96B-AFB2-4535-A9DE-A2501340D82C}"/>
              </a:ext>
            </a:extLst>
          </p:cNvPr>
          <p:cNvSpPr/>
          <p:nvPr/>
        </p:nvSpPr>
        <p:spPr>
          <a:xfrm>
            <a:off x="690055" y="4879389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DE639-FE99-46D7-A01A-FB5CE6F7AE3D}"/>
              </a:ext>
            </a:extLst>
          </p:cNvPr>
          <p:cNvSpPr txBox="1"/>
          <p:nvPr/>
        </p:nvSpPr>
        <p:spPr>
          <a:xfrm>
            <a:off x="951993" y="488406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Colon and rectum cancer</a:t>
            </a:r>
            <a:endParaRPr lang="en-GB" sz="1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A1489-9B23-40D2-A64E-623DC1AC22E9}"/>
              </a:ext>
            </a:extLst>
          </p:cNvPr>
          <p:cNvSpPr/>
          <p:nvPr/>
        </p:nvSpPr>
        <p:spPr>
          <a:xfrm>
            <a:off x="690055" y="5285802"/>
            <a:ext cx="185738" cy="1857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F5591-7C98-408A-8653-BE999E63D370}"/>
              </a:ext>
            </a:extLst>
          </p:cNvPr>
          <p:cNvSpPr txBox="1"/>
          <p:nvPr/>
        </p:nvSpPr>
        <p:spPr>
          <a:xfrm>
            <a:off x="951993" y="5290478"/>
            <a:ext cx="249152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Other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5F7A14-550D-4085-BABE-09EECEAA02A0}"/>
              </a:ext>
            </a:extLst>
          </p:cNvPr>
          <p:cNvSpPr/>
          <p:nvPr/>
        </p:nvSpPr>
        <p:spPr>
          <a:xfrm>
            <a:off x="690055" y="4467909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E10DD-8756-405D-9E47-1C0B9BDED911}"/>
              </a:ext>
            </a:extLst>
          </p:cNvPr>
          <p:cNvSpPr txBox="1"/>
          <p:nvPr/>
        </p:nvSpPr>
        <p:spPr>
          <a:xfrm>
            <a:off x="951993" y="447258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Intracerebral hemorrhage</a:t>
            </a:r>
            <a:endParaRPr lang="en-GB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390685-7722-4657-899F-A644B7CECF09}"/>
              </a:ext>
            </a:extLst>
          </p:cNvPr>
          <p:cNvSpPr/>
          <p:nvPr/>
        </p:nvSpPr>
        <p:spPr>
          <a:xfrm>
            <a:off x="690055" y="4064049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FBD36-9139-4C4A-8E3F-1ECCD30760EE}"/>
              </a:ext>
            </a:extLst>
          </p:cNvPr>
          <p:cNvSpPr txBox="1"/>
          <p:nvPr/>
        </p:nvSpPr>
        <p:spPr>
          <a:xfrm>
            <a:off x="951993" y="406872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Ischemic stroke</a:t>
            </a:r>
            <a:endParaRPr lang="en-GB" sz="12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95A3CB-1F8A-4D28-B84A-3D12E8B6A75F}"/>
              </a:ext>
            </a:extLst>
          </p:cNvPr>
          <p:cNvSpPr/>
          <p:nvPr/>
        </p:nvSpPr>
        <p:spPr>
          <a:xfrm>
            <a:off x="690055" y="3653262"/>
            <a:ext cx="185738" cy="18573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3040F-9964-49A1-B72B-ECA27E5DF38A}"/>
              </a:ext>
            </a:extLst>
          </p:cNvPr>
          <p:cNvSpPr txBox="1"/>
          <p:nvPr/>
        </p:nvSpPr>
        <p:spPr>
          <a:xfrm>
            <a:off x="951993" y="365793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Diabetes mellitus</a:t>
            </a:r>
            <a:endParaRPr lang="en-GB" sz="12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35B661-3001-415E-A785-0F36B36C0572}"/>
              </a:ext>
            </a:extLst>
          </p:cNvPr>
          <p:cNvSpPr/>
          <p:nvPr/>
        </p:nvSpPr>
        <p:spPr>
          <a:xfrm>
            <a:off x="690055" y="3241782"/>
            <a:ext cx="185738" cy="18573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923E2-1C84-49A3-A61A-DD23DC49859C}"/>
              </a:ext>
            </a:extLst>
          </p:cNvPr>
          <p:cNvSpPr txBox="1"/>
          <p:nvPr/>
        </p:nvSpPr>
        <p:spPr>
          <a:xfrm>
            <a:off x="951993" y="324645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Other cancers</a:t>
            </a:r>
            <a:endParaRPr lang="en-GB" sz="12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03CA58-FD95-4363-8FDB-DAFB53F13672}"/>
              </a:ext>
            </a:extLst>
          </p:cNvPr>
          <p:cNvSpPr/>
          <p:nvPr/>
        </p:nvSpPr>
        <p:spPr>
          <a:xfrm>
            <a:off x="690055" y="2837922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E5657-D23C-4C42-8B1B-88F99963508E}"/>
              </a:ext>
            </a:extLst>
          </p:cNvPr>
          <p:cNvSpPr txBox="1"/>
          <p:nvPr/>
        </p:nvSpPr>
        <p:spPr>
          <a:xfrm>
            <a:off x="951993" y="284259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Ischemic heart disease</a:t>
            </a:r>
            <a:endParaRPr lang="en-GB" sz="1200" b="1" dirty="0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1CB533F-74F7-4CCD-8F76-0BBB7F78CBDB}"/>
              </a:ext>
            </a:extLst>
          </p:cNvPr>
          <p:cNvGrpSpPr/>
          <p:nvPr/>
        </p:nvGrpSpPr>
        <p:grpSpPr>
          <a:xfrm>
            <a:off x="9928577" y="1403220"/>
            <a:ext cx="1706688" cy="906802"/>
            <a:chOff x="5581676" y="5188866"/>
            <a:chExt cx="1706688" cy="906802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A2443B7-B454-408D-A697-F33557323B2B}"/>
                </a:ext>
              </a:extLst>
            </p:cNvPr>
            <p:cNvSpPr txBox="1"/>
            <p:nvPr/>
          </p:nvSpPr>
          <p:spPr>
            <a:xfrm>
              <a:off x="5581676" y="5188866"/>
              <a:ext cx="8784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Risk factors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6317292-A52A-4550-96A8-503BCA610FB3}"/>
                </a:ext>
              </a:extLst>
            </p:cNvPr>
            <p:cNvGrpSpPr/>
            <p:nvPr/>
          </p:nvGrpSpPr>
          <p:grpSpPr>
            <a:xfrm>
              <a:off x="5610261" y="5911002"/>
              <a:ext cx="1678103" cy="184666"/>
              <a:chOff x="5610261" y="5911002"/>
              <a:chExt cx="1678103" cy="184666"/>
            </a:xfrm>
          </p:grpSpPr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DC619F9-29F0-4AAE-95E1-2391C3038267}"/>
                  </a:ext>
                </a:extLst>
              </p:cNvPr>
              <p:cNvSpPr txBox="1"/>
              <p:nvPr/>
            </p:nvSpPr>
            <p:spPr>
              <a:xfrm>
                <a:off x="5817705" y="5911002"/>
                <a:ext cx="14706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b="1" dirty="0"/>
                  <a:t>A diet that is high in</a:t>
                </a:r>
              </a:p>
            </p:txBody>
          </p:sp>
          <p:sp>
            <p:nvSpPr>
              <p:cNvPr id="230" name="Isosceles Triangle 229">
                <a:extLst>
                  <a:ext uri="{FF2B5EF4-FFF2-40B4-BE49-F238E27FC236}">
                    <a16:creationId xmlns:a16="http://schemas.microsoft.com/office/drawing/2014/main" id="{EF768530-CEC9-488A-8F5E-0F057A177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10261" y="5939008"/>
                <a:ext cx="146160" cy="12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93D3F06-9508-4DFC-B698-5277BCED5A2F}"/>
                </a:ext>
              </a:extLst>
            </p:cNvPr>
            <p:cNvGrpSpPr/>
            <p:nvPr/>
          </p:nvGrpSpPr>
          <p:grpSpPr>
            <a:xfrm>
              <a:off x="5609532" y="5530002"/>
              <a:ext cx="1634805" cy="184666"/>
              <a:chOff x="5163221" y="5530002"/>
              <a:chExt cx="1634805" cy="184666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3E630482-F262-4E4E-83D0-9FEAAA7B376D}"/>
                  </a:ext>
                </a:extLst>
              </p:cNvPr>
              <p:cNvSpPr txBox="1"/>
              <p:nvPr/>
            </p:nvSpPr>
            <p:spPr>
              <a:xfrm>
                <a:off x="5396296" y="5530002"/>
                <a:ext cx="140173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b="1" dirty="0"/>
                  <a:t>A diet that is low in</a:t>
                </a:r>
              </a:p>
            </p:txBody>
          </p:sp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id="{998FD9C5-E904-41F7-826B-32787ABD4B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163221" y="5558008"/>
                <a:ext cx="146160" cy="12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FEE937-85F1-4DC1-A657-E7E3DA987378}"/>
              </a:ext>
            </a:extLst>
          </p:cNvPr>
          <p:cNvGrpSpPr/>
          <p:nvPr/>
        </p:nvGrpSpPr>
        <p:grpSpPr>
          <a:xfrm>
            <a:off x="3078208" y="2376559"/>
            <a:ext cx="8557057" cy="3535932"/>
            <a:chOff x="2903386" y="2046359"/>
            <a:chExt cx="8693779" cy="3535932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4507CE0-4043-4ED3-BAC7-02AB79E33A17}"/>
                </a:ext>
              </a:extLst>
            </p:cNvPr>
            <p:cNvCxnSpPr/>
            <p:nvPr/>
          </p:nvCxnSpPr>
          <p:spPr>
            <a:xfrm>
              <a:off x="3489282" y="4387678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035B78C-BB40-4C3D-9D8C-70D49E1448F8}"/>
                </a:ext>
              </a:extLst>
            </p:cNvPr>
            <p:cNvCxnSpPr/>
            <p:nvPr/>
          </p:nvCxnSpPr>
          <p:spPr>
            <a:xfrm>
              <a:off x="3489282" y="4012847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0C165BD-E8B7-4442-9083-16A0772B0399}"/>
                </a:ext>
              </a:extLst>
            </p:cNvPr>
            <p:cNvCxnSpPr/>
            <p:nvPr/>
          </p:nvCxnSpPr>
          <p:spPr>
            <a:xfrm>
              <a:off x="3489282" y="3638016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E432E67-3BEF-45CE-BA34-8BF6A3C9EA7B}"/>
                </a:ext>
              </a:extLst>
            </p:cNvPr>
            <p:cNvCxnSpPr/>
            <p:nvPr/>
          </p:nvCxnSpPr>
          <p:spPr>
            <a:xfrm>
              <a:off x="3489282" y="3263185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880F895-F2AB-4051-9728-606D49C37B20}"/>
                </a:ext>
              </a:extLst>
            </p:cNvPr>
            <p:cNvCxnSpPr/>
            <p:nvPr/>
          </p:nvCxnSpPr>
          <p:spPr>
            <a:xfrm>
              <a:off x="3489282" y="4763007"/>
              <a:ext cx="80964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A1EE8F-A36F-4E2D-84FE-B100789EFCF6}"/>
                </a:ext>
              </a:extLst>
            </p:cNvPr>
            <p:cNvCxnSpPr/>
            <p:nvPr/>
          </p:nvCxnSpPr>
          <p:spPr>
            <a:xfrm>
              <a:off x="3489282" y="2888354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81A8EE8-9E36-4056-97C8-FA32796D5A1A}"/>
                </a:ext>
              </a:extLst>
            </p:cNvPr>
            <p:cNvCxnSpPr/>
            <p:nvPr/>
          </p:nvCxnSpPr>
          <p:spPr>
            <a:xfrm>
              <a:off x="3489282" y="2513523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B2A6130-5831-4976-91D0-E7CEC5FB03E4}"/>
                </a:ext>
              </a:extLst>
            </p:cNvPr>
            <p:cNvCxnSpPr/>
            <p:nvPr/>
          </p:nvCxnSpPr>
          <p:spPr>
            <a:xfrm>
              <a:off x="3489282" y="2138692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0D370B3-2753-4A1D-93CE-F4E22AA55A9A}"/>
                </a:ext>
              </a:extLst>
            </p:cNvPr>
            <p:cNvSpPr/>
            <p:nvPr/>
          </p:nvSpPr>
          <p:spPr>
            <a:xfrm>
              <a:off x="3566125" y="3637883"/>
              <a:ext cx="252000" cy="11246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6C4B512-C11D-4ECA-854A-D073554AAB7E}"/>
                </a:ext>
              </a:extLst>
            </p:cNvPr>
            <p:cNvSpPr/>
            <p:nvPr/>
          </p:nvSpPr>
          <p:spPr>
            <a:xfrm>
              <a:off x="3566125" y="3278969"/>
              <a:ext cx="252000" cy="3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CCF76C0-47C0-48CB-8E1A-884F7DE3D04F}"/>
                </a:ext>
              </a:extLst>
            </p:cNvPr>
            <p:cNvSpPr/>
            <p:nvPr/>
          </p:nvSpPr>
          <p:spPr>
            <a:xfrm>
              <a:off x="3566125" y="2920472"/>
              <a:ext cx="252000" cy="381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1D3C96A-732E-4213-845A-6F1D34F5420C}"/>
                </a:ext>
              </a:extLst>
            </p:cNvPr>
            <p:cNvSpPr/>
            <p:nvPr/>
          </p:nvSpPr>
          <p:spPr>
            <a:xfrm>
              <a:off x="3566125" y="2393985"/>
              <a:ext cx="252000" cy="543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DFE1B82-0E26-4A35-B6DC-36B7257ECC64}"/>
                </a:ext>
              </a:extLst>
            </p:cNvPr>
            <p:cNvSpPr/>
            <p:nvPr/>
          </p:nvSpPr>
          <p:spPr>
            <a:xfrm>
              <a:off x="4113087" y="3942804"/>
              <a:ext cx="252000" cy="8197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3545173-66A7-4586-939F-96F391981048}"/>
                </a:ext>
              </a:extLst>
            </p:cNvPr>
            <p:cNvSpPr/>
            <p:nvPr/>
          </p:nvSpPr>
          <p:spPr>
            <a:xfrm>
              <a:off x="4113087" y="3722642"/>
              <a:ext cx="252000" cy="2199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3F6E33-33E4-4BCA-9587-CF886AEA015C}"/>
                </a:ext>
              </a:extLst>
            </p:cNvPr>
            <p:cNvSpPr/>
            <p:nvPr/>
          </p:nvSpPr>
          <p:spPr>
            <a:xfrm>
              <a:off x="4113087" y="3116534"/>
              <a:ext cx="252000" cy="41862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48C93DD-5478-4E19-9D96-7833AB4FDC6A}"/>
                </a:ext>
              </a:extLst>
            </p:cNvPr>
            <p:cNvSpPr/>
            <p:nvPr/>
          </p:nvSpPr>
          <p:spPr>
            <a:xfrm>
              <a:off x="4113087" y="2464541"/>
              <a:ext cx="252000" cy="6564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9A61106-76BE-4B6B-ACD2-D3B7C624C73C}"/>
                </a:ext>
              </a:extLst>
            </p:cNvPr>
            <p:cNvSpPr/>
            <p:nvPr/>
          </p:nvSpPr>
          <p:spPr>
            <a:xfrm>
              <a:off x="4113087" y="3532520"/>
              <a:ext cx="252000" cy="19474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919F841-6562-4254-8783-1D8D3096E9F5}"/>
                </a:ext>
              </a:extLst>
            </p:cNvPr>
            <p:cNvSpPr/>
            <p:nvPr/>
          </p:nvSpPr>
          <p:spPr>
            <a:xfrm>
              <a:off x="4660049" y="3178300"/>
              <a:ext cx="252000" cy="158421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A3FB4EA-6DD2-4B75-AC9D-13F5A11BAA35}"/>
                </a:ext>
              </a:extLst>
            </p:cNvPr>
            <p:cNvSpPr/>
            <p:nvPr/>
          </p:nvSpPr>
          <p:spPr>
            <a:xfrm>
              <a:off x="4660049" y="2901495"/>
              <a:ext cx="252000" cy="27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3A4AD87-CC73-4816-BA50-E638616B6823}"/>
                </a:ext>
              </a:extLst>
            </p:cNvPr>
            <p:cNvSpPr/>
            <p:nvPr/>
          </p:nvSpPr>
          <p:spPr>
            <a:xfrm>
              <a:off x="5207011" y="3982484"/>
              <a:ext cx="252000" cy="78002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486DF97-30F6-4CD3-B8F0-01966392A5F3}"/>
                </a:ext>
              </a:extLst>
            </p:cNvPr>
            <p:cNvSpPr/>
            <p:nvPr/>
          </p:nvSpPr>
          <p:spPr>
            <a:xfrm>
              <a:off x="5207011" y="3931244"/>
              <a:ext cx="252000" cy="5354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951B768-D425-4384-BDE3-71297046FED4}"/>
                </a:ext>
              </a:extLst>
            </p:cNvPr>
            <p:cNvSpPr/>
            <p:nvPr/>
          </p:nvSpPr>
          <p:spPr>
            <a:xfrm>
              <a:off x="5207011" y="3662611"/>
              <a:ext cx="252000" cy="26968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6902A96-040A-4B98-BF3C-9C4D9C3EFF3F}"/>
                </a:ext>
              </a:extLst>
            </p:cNvPr>
            <p:cNvSpPr/>
            <p:nvPr/>
          </p:nvSpPr>
          <p:spPr>
            <a:xfrm>
              <a:off x="5207011" y="3302072"/>
              <a:ext cx="252000" cy="36198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2FF7E38-E250-43CE-91FB-98D3E8322439}"/>
                </a:ext>
              </a:extLst>
            </p:cNvPr>
            <p:cNvSpPr/>
            <p:nvPr/>
          </p:nvSpPr>
          <p:spPr>
            <a:xfrm>
              <a:off x="5207011" y="2967844"/>
              <a:ext cx="252000" cy="33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1974D03-C9BB-4E31-BCE7-B089FD91DAA1}"/>
                </a:ext>
              </a:extLst>
            </p:cNvPr>
            <p:cNvSpPr/>
            <p:nvPr/>
          </p:nvSpPr>
          <p:spPr>
            <a:xfrm>
              <a:off x="5753973" y="3844253"/>
              <a:ext cx="252000" cy="9182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7D8E27F-56B5-4ABB-9FDF-6F0BC24DFA8E}"/>
                </a:ext>
              </a:extLst>
            </p:cNvPr>
            <p:cNvSpPr/>
            <p:nvPr/>
          </p:nvSpPr>
          <p:spPr>
            <a:xfrm>
              <a:off x="5753973" y="3692631"/>
              <a:ext cx="252000" cy="1541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A56D881-EE42-4DDA-81F7-B4B977BDBF98}"/>
                </a:ext>
              </a:extLst>
            </p:cNvPr>
            <p:cNvSpPr/>
            <p:nvPr/>
          </p:nvSpPr>
          <p:spPr>
            <a:xfrm>
              <a:off x="5753973" y="3431133"/>
              <a:ext cx="252000" cy="2614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3A949F1-01C6-40E0-BB05-C1AD66B43246}"/>
                </a:ext>
              </a:extLst>
            </p:cNvPr>
            <p:cNvSpPr/>
            <p:nvPr/>
          </p:nvSpPr>
          <p:spPr>
            <a:xfrm>
              <a:off x="6300935" y="3510353"/>
              <a:ext cx="252000" cy="12521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65B086B-CE18-4E0B-825F-8A4C9DA5C036}"/>
                </a:ext>
              </a:extLst>
            </p:cNvPr>
            <p:cNvSpPr/>
            <p:nvPr/>
          </p:nvSpPr>
          <p:spPr>
            <a:xfrm>
              <a:off x="6847897" y="4093512"/>
              <a:ext cx="252000" cy="669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D6870E9-397F-4C7A-B5D2-F5083D5F4994}"/>
                </a:ext>
              </a:extLst>
            </p:cNvPr>
            <p:cNvSpPr/>
            <p:nvPr/>
          </p:nvSpPr>
          <p:spPr>
            <a:xfrm>
              <a:off x="6847897" y="4001274"/>
              <a:ext cx="252000" cy="9514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5272DD1-56A4-41AF-A41D-33B0DFB91765}"/>
                </a:ext>
              </a:extLst>
            </p:cNvPr>
            <p:cNvSpPr/>
            <p:nvPr/>
          </p:nvSpPr>
          <p:spPr>
            <a:xfrm>
              <a:off x="7394859" y="4216590"/>
              <a:ext cx="252000" cy="54592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9D75EA2-14C9-4925-BED3-1E061E971EA3}"/>
                </a:ext>
              </a:extLst>
            </p:cNvPr>
            <p:cNvSpPr/>
            <p:nvPr/>
          </p:nvSpPr>
          <p:spPr>
            <a:xfrm>
              <a:off x="7941821" y="4438079"/>
              <a:ext cx="252000" cy="32443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05F7-F782-4011-86F5-4346E59F56C0}"/>
                </a:ext>
              </a:extLst>
            </p:cNvPr>
            <p:cNvSpPr/>
            <p:nvPr/>
          </p:nvSpPr>
          <p:spPr>
            <a:xfrm>
              <a:off x="8488783" y="4562716"/>
              <a:ext cx="252000" cy="19979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580891C-B894-4BAA-8FFB-E52AA0C2236D}"/>
                </a:ext>
              </a:extLst>
            </p:cNvPr>
            <p:cNvSpPr/>
            <p:nvPr/>
          </p:nvSpPr>
          <p:spPr>
            <a:xfrm>
              <a:off x="9035745" y="4630830"/>
              <a:ext cx="252000" cy="1316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16E26AE-73AD-4F55-9E12-B53F2A929EC8}"/>
                </a:ext>
              </a:extLst>
            </p:cNvPr>
            <p:cNvSpPr/>
            <p:nvPr/>
          </p:nvSpPr>
          <p:spPr>
            <a:xfrm>
              <a:off x="9582707" y="4701651"/>
              <a:ext cx="252000" cy="570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5F4453D-297E-4023-AC61-2E4BFA285EC6}"/>
                </a:ext>
              </a:extLst>
            </p:cNvPr>
            <p:cNvSpPr/>
            <p:nvPr/>
          </p:nvSpPr>
          <p:spPr>
            <a:xfrm>
              <a:off x="9582707" y="4716528"/>
              <a:ext cx="252000" cy="2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C137A44-1129-4D01-875A-A98C6C3106CA}"/>
                </a:ext>
              </a:extLst>
            </p:cNvPr>
            <p:cNvSpPr/>
            <p:nvPr/>
          </p:nvSpPr>
          <p:spPr>
            <a:xfrm>
              <a:off x="9582707" y="4646233"/>
              <a:ext cx="252000" cy="5708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218A10E-422A-4179-BCE3-4ACBFB7BFC9E}"/>
                </a:ext>
              </a:extLst>
            </p:cNvPr>
            <p:cNvSpPr/>
            <p:nvPr/>
          </p:nvSpPr>
          <p:spPr>
            <a:xfrm>
              <a:off x="10129669" y="4661384"/>
              <a:ext cx="252000" cy="1011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9B23A97-D4DF-4B02-A9C1-C8619A8788C5}"/>
                </a:ext>
              </a:extLst>
            </p:cNvPr>
            <p:cNvSpPr/>
            <p:nvPr/>
          </p:nvSpPr>
          <p:spPr>
            <a:xfrm>
              <a:off x="10676631" y="4726512"/>
              <a:ext cx="252000" cy="3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508281E-F108-4241-AB8A-5DB4A38F2A8F}"/>
                </a:ext>
              </a:extLst>
            </p:cNvPr>
            <p:cNvSpPr/>
            <p:nvPr/>
          </p:nvSpPr>
          <p:spPr>
            <a:xfrm>
              <a:off x="10676631" y="4687202"/>
              <a:ext cx="252000" cy="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3F7D09F-504E-4B99-BEA0-6C3C19EBC8D6}"/>
                </a:ext>
              </a:extLst>
            </p:cNvPr>
            <p:cNvSpPr/>
            <p:nvPr/>
          </p:nvSpPr>
          <p:spPr>
            <a:xfrm>
              <a:off x="11223590" y="4726512"/>
              <a:ext cx="252000" cy="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9E6FEA2-5DFC-42D4-AD3D-E8517C80A94B}"/>
                </a:ext>
              </a:extLst>
            </p:cNvPr>
            <p:cNvSpPr/>
            <p:nvPr/>
          </p:nvSpPr>
          <p:spPr>
            <a:xfrm>
              <a:off x="11223590" y="4704382"/>
              <a:ext cx="252000" cy="1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CDEEE85-24CF-4776-8B3B-3BBFCE567EC9}"/>
                </a:ext>
              </a:extLst>
            </p:cNvPr>
            <p:cNvSpPr txBox="1"/>
            <p:nvPr/>
          </p:nvSpPr>
          <p:spPr>
            <a:xfrm>
              <a:off x="3232679" y="204635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70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D7D8F70-730D-4C0D-AE39-817C327C1F58}"/>
                </a:ext>
              </a:extLst>
            </p:cNvPr>
            <p:cNvSpPr txBox="1"/>
            <p:nvPr/>
          </p:nvSpPr>
          <p:spPr>
            <a:xfrm rot="-5400000">
              <a:off x="2416073" y="3494087"/>
              <a:ext cx="11592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7D96AA"/>
                  </a:solidFill>
                </a:rPr>
                <a:t>DALYs, millions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7703DBA-25CC-4E7F-B972-38ADD6686456}"/>
                </a:ext>
              </a:extLst>
            </p:cNvPr>
            <p:cNvSpPr txBox="1"/>
            <p:nvPr/>
          </p:nvSpPr>
          <p:spPr>
            <a:xfrm>
              <a:off x="3232679" y="2421261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60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C6874CA-FF19-42C0-9452-514E69BD4A16}"/>
                </a:ext>
              </a:extLst>
            </p:cNvPr>
            <p:cNvSpPr txBox="1"/>
            <p:nvPr/>
          </p:nvSpPr>
          <p:spPr>
            <a:xfrm>
              <a:off x="3232679" y="2796163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50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FED99DA-308C-45E4-85E4-AE6BC82B382D}"/>
                </a:ext>
              </a:extLst>
            </p:cNvPr>
            <p:cNvSpPr txBox="1"/>
            <p:nvPr/>
          </p:nvSpPr>
          <p:spPr>
            <a:xfrm>
              <a:off x="3232679" y="3171065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40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7BA4542-10E5-4FBC-BB71-E1D4CF931722}"/>
                </a:ext>
              </a:extLst>
            </p:cNvPr>
            <p:cNvSpPr txBox="1"/>
            <p:nvPr/>
          </p:nvSpPr>
          <p:spPr>
            <a:xfrm>
              <a:off x="3232679" y="3545967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30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83B52AB-93EE-4DD9-82AF-EFFB19437DDF}"/>
                </a:ext>
              </a:extLst>
            </p:cNvPr>
            <p:cNvSpPr txBox="1"/>
            <p:nvPr/>
          </p:nvSpPr>
          <p:spPr>
            <a:xfrm>
              <a:off x="3232679" y="392086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20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8310096-BB9D-49DB-BB41-99A029E17577}"/>
                </a:ext>
              </a:extLst>
            </p:cNvPr>
            <p:cNvSpPr txBox="1"/>
            <p:nvPr/>
          </p:nvSpPr>
          <p:spPr>
            <a:xfrm>
              <a:off x="3232679" y="4295771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C67D217-7C54-4D74-A889-5778E4A293AE}"/>
                </a:ext>
              </a:extLst>
            </p:cNvPr>
            <p:cNvSpPr txBox="1"/>
            <p:nvPr/>
          </p:nvSpPr>
          <p:spPr>
            <a:xfrm>
              <a:off x="3317638" y="4670674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93E71BC-2E96-4D68-9D21-2A812644DBC1}"/>
                </a:ext>
              </a:extLst>
            </p:cNvPr>
            <p:cNvSpPr txBox="1"/>
            <p:nvPr/>
          </p:nvSpPr>
          <p:spPr>
            <a:xfrm>
              <a:off x="3540285" y="2188456"/>
              <a:ext cx="2981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62.6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28BC499-5A57-4975-B5FC-4101F3016FE8}"/>
                </a:ext>
              </a:extLst>
            </p:cNvPr>
            <p:cNvSpPr txBox="1"/>
            <p:nvPr/>
          </p:nvSpPr>
          <p:spPr>
            <a:xfrm>
              <a:off x="4084296" y="2255512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61.0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8B83F61F-B65B-4DD2-9E02-B997424A41B5}"/>
                </a:ext>
              </a:extLst>
            </p:cNvPr>
            <p:cNvSpPr txBox="1"/>
            <p:nvPr/>
          </p:nvSpPr>
          <p:spPr>
            <a:xfrm>
              <a:off x="4629131" y="2710322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49.5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AEE3FBB-8377-4F9E-B37B-1D9DA18FE64A}"/>
                </a:ext>
              </a:extLst>
            </p:cNvPr>
            <p:cNvSpPr txBox="1"/>
            <p:nvPr/>
          </p:nvSpPr>
          <p:spPr>
            <a:xfrm>
              <a:off x="5191334" y="2770881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47.6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00286D87-DF16-429E-BEAB-7F28B3797EE1}"/>
                </a:ext>
              </a:extLst>
            </p:cNvPr>
            <p:cNvSpPr txBox="1"/>
            <p:nvPr/>
          </p:nvSpPr>
          <p:spPr>
            <a:xfrm>
              <a:off x="5717339" y="3240681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35.5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0687162-89D4-4DC7-A07C-1A758F5D9283}"/>
                </a:ext>
              </a:extLst>
            </p:cNvPr>
            <p:cNvSpPr txBox="1"/>
            <p:nvPr/>
          </p:nvSpPr>
          <p:spPr>
            <a:xfrm>
              <a:off x="6281443" y="331429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33.3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097FE6C-2487-4079-8546-FB6F258A146E}"/>
                </a:ext>
              </a:extLst>
            </p:cNvPr>
            <p:cNvSpPr txBox="1"/>
            <p:nvPr/>
          </p:nvSpPr>
          <p:spPr>
            <a:xfrm>
              <a:off x="6824818" y="3800805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20.1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2743894-901E-4B96-8E38-0C152D913E11}"/>
                </a:ext>
              </a:extLst>
            </p:cNvPr>
            <p:cNvSpPr txBox="1"/>
            <p:nvPr/>
          </p:nvSpPr>
          <p:spPr>
            <a:xfrm>
              <a:off x="7371660" y="4040095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14.2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FE92C908-B21F-4F33-A3C1-4803EE37DFC1}"/>
                </a:ext>
              </a:extLst>
            </p:cNvPr>
            <p:cNvSpPr txBox="1"/>
            <p:nvPr/>
          </p:nvSpPr>
          <p:spPr>
            <a:xfrm>
              <a:off x="7961221" y="4262702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8.4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3A6D5D41-03D5-463D-98EB-2705C8526C2F}"/>
                </a:ext>
              </a:extLst>
            </p:cNvPr>
            <p:cNvSpPr txBox="1"/>
            <p:nvPr/>
          </p:nvSpPr>
          <p:spPr>
            <a:xfrm>
              <a:off x="8497805" y="437905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5.1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D2A64DB-A38E-41D3-8DA1-B9FC4BA66EAF}"/>
                </a:ext>
              </a:extLst>
            </p:cNvPr>
            <p:cNvSpPr txBox="1"/>
            <p:nvPr/>
          </p:nvSpPr>
          <p:spPr>
            <a:xfrm>
              <a:off x="9046446" y="443648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3.4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999CF05-6BCD-40F4-80C7-316E9E81A805}"/>
                </a:ext>
              </a:extLst>
            </p:cNvPr>
            <p:cNvSpPr txBox="1"/>
            <p:nvPr/>
          </p:nvSpPr>
          <p:spPr>
            <a:xfrm>
              <a:off x="9601076" y="445616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3.2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5A92799-EA4C-489E-B850-EC920DAB6FCD}"/>
                </a:ext>
              </a:extLst>
            </p:cNvPr>
            <p:cNvSpPr txBox="1"/>
            <p:nvPr/>
          </p:nvSpPr>
          <p:spPr>
            <a:xfrm>
              <a:off x="10137954" y="447150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2.6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F72C1413-F6CC-4C5C-B445-257A138EB156}"/>
                </a:ext>
              </a:extLst>
            </p:cNvPr>
            <p:cNvSpPr txBox="1"/>
            <p:nvPr/>
          </p:nvSpPr>
          <p:spPr>
            <a:xfrm>
              <a:off x="10680100" y="450204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1.2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3A6DA5BF-7D19-4F6C-976F-E3E762F1A1C8}"/>
                </a:ext>
              </a:extLst>
            </p:cNvPr>
            <p:cNvSpPr txBox="1"/>
            <p:nvPr/>
          </p:nvSpPr>
          <p:spPr>
            <a:xfrm>
              <a:off x="11241812" y="4512655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0.8</a:t>
              </a:r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CB3A0F4C-CB44-4108-A0A3-3BCA60177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06652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C9B337AA-8C6F-4A8A-BAF6-28294FF66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0871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15D209FA-CD79-40C2-A1ED-8472534BB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6947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5DA5C5B9-B07C-460E-8D09-01814D430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3023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9B1DE859-FC12-4591-B67B-E37C90473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51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2DE9DBA2-AD91-4195-9097-6319551C2C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213909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D65FE78A-01DC-44AD-A65F-7F19298C82E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119985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DC4B83E8-BD85-4862-B4BE-5D81EEB061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26062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id="{6C5EFFAF-C053-41B8-86E1-687C1A95145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479100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4" name="Isosceles Triangle 243">
              <a:extLst>
                <a:ext uri="{FF2B5EF4-FFF2-40B4-BE49-F238E27FC236}">
                  <a16:creationId xmlns:a16="http://schemas.microsoft.com/office/drawing/2014/main" id="{B3F12D51-87E1-4BC8-9BB5-3715492FFBC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932138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Isosceles Triangle 244">
              <a:extLst>
                <a:ext uri="{FF2B5EF4-FFF2-40B4-BE49-F238E27FC236}">
                  <a16:creationId xmlns:a16="http://schemas.microsoft.com/office/drawing/2014/main" id="{F3FA2F7C-ABC7-4FFB-A9D4-6B0DD6CB252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85176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Isosceles Triangle 245">
              <a:extLst>
                <a:ext uri="{FF2B5EF4-FFF2-40B4-BE49-F238E27FC236}">
                  <a16:creationId xmlns:a16="http://schemas.microsoft.com/office/drawing/2014/main" id="{F56F9E8C-2C5E-44B3-94A9-EC3654DDBE7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38214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Isosceles Triangle 246">
              <a:extLst>
                <a:ext uri="{FF2B5EF4-FFF2-40B4-BE49-F238E27FC236}">
                  <a16:creationId xmlns:a16="http://schemas.microsoft.com/office/drawing/2014/main" id="{E5A8AEF1-F4A3-4263-958E-706D572418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44290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Isosceles Triangle 247">
              <a:extLst>
                <a:ext uri="{FF2B5EF4-FFF2-40B4-BE49-F238E27FC236}">
                  <a16:creationId xmlns:a16="http://schemas.microsoft.com/office/drawing/2014/main" id="{DF7FB73D-891D-41D8-BF63-4640F46D0FD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197328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Isosceles Triangle 248">
              <a:extLst>
                <a:ext uri="{FF2B5EF4-FFF2-40B4-BE49-F238E27FC236}">
                  <a16:creationId xmlns:a16="http://schemas.microsoft.com/office/drawing/2014/main" id="{1F772ECD-BDAE-4FC6-8BD6-27149685F2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50366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19FFD43-0791-4EE7-9C9E-D23A9E338FA6}"/>
                </a:ext>
              </a:extLst>
            </p:cNvPr>
            <p:cNvSpPr txBox="1"/>
            <p:nvPr/>
          </p:nvSpPr>
          <p:spPr>
            <a:xfrm>
              <a:off x="3543491" y="5249892"/>
              <a:ext cx="291747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Whole</a:t>
              </a:r>
              <a:br>
                <a:rPr lang="en-GB" sz="800" dirty="0"/>
              </a:br>
              <a:r>
                <a:rPr lang="en-GB" sz="800" dirty="0"/>
                <a:t>grains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B2CF7662-8F0D-4849-8F5B-5ACE164DFF58}"/>
                </a:ext>
              </a:extLst>
            </p:cNvPr>
            <p:cNvSpPr txBox="1"/>
            <p:nvPr/>
          </p:nvSpPr>
          <p:spPr>
            <a:xfrm>
              <a:off x="4105135" y="5249892"/>
              <a:ext cx="256480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Fruits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C443BAAA-BFD3-41BD-BBD1-BFA389B5B046}"/>
                </a:ext>
              </a:extLst>
            </p:cNvPr>
            <p:cNvSpPr txBox="1"/>
            <p:nvPr/>
          </p:nvSpPr>
          <p:spPr>
            <a:xfrm>
              <a:off x="4579385" y="5249892"/>
              <a:ext cx="413575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Nuts and</a:t>
              </a:r>
              <a:br>
                <a:rPr lang="en-GB" sz="800" dirty="0"/>
              </a:br>
              <a:r>
                <a:rPr lang="en-GB" sz="800" dirty="0"/>
                <a:t>seeds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061D430-71FB-4F96-9235-BEAF936F2BC3}"/>
                </a:ext>
              </a:extLst>
            </p:cNvPr>
            <p:cNvSpPr txBox="1"/>
            <p:nvPr/>
          </p:nvSpPr>
          <p:spPr>
            <a:xfrm>
              <a:off x="5244044" y="5005315"/>
              <a:ext cx="1779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Salt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5BD592B-0628-4B24-9F43-A3B6074C0D20}"/>
                </a:ext>
              </a:extLst>
            </p:cNvPr>
            <p:cNvSpPr txBox="1"/>
            <p:nvPr/>
          </p:nvSpPr>
          <p:spPr>
            <a:xfrm>
              <a:off x="5614408" y="5249892"/>
              <a:ext cx="517769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Vegetables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0F76875-736E-4571-B2B3-4F67C7E236C1}"/>
                </a:ext>
              </a:extLst>
            </p:cNvPr>
            <p:cNvSpPr txBox="1"/>
            <p:nvPr/>
          </p:nvSpPr>
          <p:spPr>
            <a:xfrm>
              <a:off x="6178068" y="5249892"/>
              <a:ext cx="46487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Seafood</a:t>
              </a:r>
              <a:br>
                <a:rPr lang="en-GB" sz="800" dirty="0"/>
              </a:br>
              <a:r>
                <a:rPr lang="en-GB" sz="800" dirty="0"/>
                <a:t>omega-3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9136B145-DD04-4913-AB47-9DFB4B9F0961}"/>
                </a:ext>
              </a:extLst>
            </p:cNvPr>
            <p:cNvSpPr txBox="1"/>
            <p:nvPr/>
          </p:nvSpPr>
          <p:spPr>
            <a:xfrm>
              <a:off x="6821805" y="5249892"/>
              <a:ext cx="234038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Fibre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41884C6-DC10-4702-8D6E-B1775DFD153A}"/>
                </a:ext>
              </a:extLst>
            </p:cNvPr>
            <p:cNvSpPr txBox="1"/>
            <p:nvPr/>
          </p:nvSpPr>
          <p:spPr>
            <a:xfrm>
              <a:off x="7336027" y="5249892"/>
              <a:ext cx="424795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Legumes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F1C18300-6D49-465C-A8A3-30F28D0EFEBB}"/>
                </a:ext>
              </a:extLst>
            </p:cNvPr>
            <p:cNvSpPr txBox="1"/>
            <p:nvPr/>
          </p:nvSpPr>
          <p:spPr>
            <a:xfrm>
              <a:off x="7803435" y="5249892"/>
              <a:ext cx="546623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Poly-</a:t>
              </a:r>
              <a:br>
                <a:rPr lang="en-GB" sz="800" dirty="0"/>
              </a:br>
              <a:r>
                <a:rPr lang="en-GB" sz="800" dirty="0"/>
                <a:t>unsaturated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C7A60719-861B-4B7B-862F-327D634923BA}"/>
                </a:ext>
              </a:extLst>
            </p:cNvPr>
            <p:cNvSpPr txBox="1"/>
            <p:nvPr/>
          </p:nvSpPr>
          <p:spPr>
            <a:xfrm>
              <a:off x="8371969" y="4984995"/>
              <a:ext cx="464871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Trans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ACF3A69-8D9F-467E-AC23-882EFDAB0DE0}"/>
                </a:ext>
              </a:extLst>
            </p:cNvPr>
            <p:cNvSpPr txBox="1"/>
            <p:nvPr/>
          </p:nvSpPr>
          <p:spPr>
            <a:xfrm>
              <a:off x="8978720" y="5249892"/>
              <a:ext cx="37029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Calcium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07FB0F6A-8C1D-4A2B-80F3-7D1C6F114748}"/>
                </a:ext>
              </a:extLst>
            </p:cNvPr>
            <p:cNvSpPr txBox="1"/>
            <p:nvPr/>
          </p:nvSpPr>
          <p:spPr>
            <a:xfrm>
              <a:off x="9463108" y="4984995"/>
              <a:ext cx="487313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Processed</a:t>
              </a:r>
              <a:br>
                <a:rPr lang="en-GB" sz="800" dirty="0"/>
              </a:br>
              <a:r>
                <a:rPr lang="en-GB" sz="800" dirty="0"/>
                <a:t>meat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9EB9D20E-6389-49DE-B9B6-2C6368B3D129}"/>
                </a:ext>
              </a:extLst>
            </p:cNvPr>
            <p:cNvSpPr txBox="1"/>
            <p:nvPr/>
          </p:nvSpPr>
          <p:spPr>
            <a:xfrm>
              <a:off x="10165497" y="5249892"/>
              <a:ext cx="181140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Milk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C9AB1F65-B8B8-4DA5-9C78-87D1A94B1A59}"/>
                </a:ext>
              </a:extLst>
            </p:cNvPr>
            <p:cNvSpPr txBox="1"/>
            <p:nvPr/>
          </p:nvSpPr>
          <p:spPr>
            <a:xfrm>
              <a:off x="10688795" y="4984995"/>
              <a:ext cx="229230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Real</a:t>
              </a:r>
              <a:br>
                <a:rPr lang="en-GB" sz="800" dirty="0"/>
              </a:br>
              <a:r>
                <a:rPr lang="en-GB" sz="800" dirty="0"/>
                <a:t>meat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F24DC71-59B2-4EBA-9339-5926953BA3E5}"/>
                </a:ext>
              </a:extLst>
            </p:cNvPr>
            <p:cNvSpPr txBox="1"/>
            <p:nvPr/>
          </p:nvSpPr>
          <p:spPr>
            <a:xfrm>
              <a:off x="11097028" y="4984995"/>
              <a:ext cx="500137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Sugar-</a:t>
              </a:r>
              <a:br>
                <a:rPr lang="en-GB" sz="800" dirty="0"/>
              </a:br>
              <a:r>
                <a:rPr lang="en-GB" sz="800" dirty="0"/>
                <a:t>sweetened</a:t>
              </a:r>
              <a:br>
                <a:rPr lang="en-GB" sz="800" dirty="0"/>
              </a:br>
              <a:r>
                <a:rPr lang="en-GB" sz="800" dirty="0"/>
                <a:t>beverages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8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D2E72-6BE6-48DF-8561-24E10623D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9953660" cy="596722"/>
          </a:xfrm>
        </p:spPr>
        <p:txBody>
          <a:bodyPr/>
          <a:lstStyle/>
          <a:p>
            <a:r>
              <a:rPr lang="en-GB" dirty="0"/>
              <a:t>No income group is eating enough vegetables, whole grains or legumes, and all are drinking too much soda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39815-E1F3-4B75-B4F3-1022A3D0E200}"/>
              </a:ext>
            </a:extLst>
          </p:cNvPr>
          <p:cNvSpPr txBox="1"/>
          <p:nvPr/>
        </p:nvSpPr>
        <p:spPr>
          <a:xfrm>
            <a:off x="556422" y="2162028"/>
            <a:ext cx="2666290" cy="1303809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Consumption of food groups and components across income groups, 2016</a:t>
            </a:r>
            <a:endParaRPr lang="en-GB" sz="2000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A82E3E-FBAC-4FB3-83C3-22EBF8466D58}"/>
              </a:ext>
            </a:extLst>
          </p:cNvPr>
          <p:cNvGrpSpPr/>
          <p:nvPr/>
        </p:nvGrpSpPr>
        <p:grpSpPr>
          <a:xfrm>
            <a:off x="639255" y="4068188"/>
            <a:ext cx="2430902" cy="1409690"/>
            <a:chOff x="690055" y="4036438"/>
            <a:chExt cx="2430902" cy="14096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5282DA-F78E-41D4-B1EB-CB4E6FA5468E}"/>
                </a:ext>
              </a:extLst>
            </p:cNvPr>
            <p:cNvSpPr/>
            <p:nvPr/>
          </p:nvSpPr>
          <p:spPr>
            <a:xfrm>
              <a:off x="690055" y="4853139"/>
              <a:ext cx="185738" cy="18573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625848-4F2B-462E-8273-6BE462717C37}"/>
                </a:ext>
              </a:extLst>
            </p:cNvPr>
            <p:cNvSpPr txBox="1"/>
            <p:nvPr/>
          </p:nvSpPr>
          <p:spPr>
            <a:xfrm>
              <a:off x="994742" y="485265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Upper-middle income</a:t>
              </a:r>
              <a:endParaRPr lang="en-GB" sz="12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6214FC-F245-4578-9DD4-BC9FA04A3441}"/>
                </a:ext>
              </a:extLst>
            </p:cNvPr>
            <p:cNvSpPr/>
            <p:nvPr/>
          </p:nvSpPr>
          <p:spPr>
            <a:xfrm>
              <a:off x="690055" y="5260390"/>
              <a:ext cx="185738" cy="18573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8CCB467-8BF0-4079-B6B4-F3EB3E0CD42A}"/>
                </a:ext>
              </a:extLst>
            </p:cNvPr>
            <p:cNvSpPr/>
            <p:nvPr/>
          </p:nvSpPr>
          <p:spPr>
            <a:xfrm>
              <a:off x="690055" y="4445888"/>
              <a:ext cx="185738" cy="18573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DE78D-64B4-4F5A-8516-D72C6A4E952C}"/>
                </a:ext>
              </a:extLst>
            </p:cNvPr>
            <p:cNvSpPr txBox="1"/>
            <p:nvPr/>
          </p:nvSpPr>
          <p:spPr>
            <a:xfrm>
              <a:off x="994742" y="444454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Lower-middle income</a:t>
              </a:r>
              <a:endParaRPr lang="en-GB" sz="12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58F1E4-9BF2-4475-A8E7-800D04E81239}"/>
                </a:ext>
              </a:extLst>
            </p:cNvPr>
            <p:cNvSpPr/>
            <p:nvPr/>
          </p:nvSpPr>
          <p:spPr>
            <a:xfrm>
              <a:off x="690055" y="4038637"/>
              <a:ext cx="185738" cy="18573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2BC3E3-CCCF-482C-9FA0-12FDC18723BD}"/>
                </a:ext>
              </a:extLst>
            </p:cNvPr>
            <p:cNvSpPr txBox="1"/>
            <p:nvPr/>
          </p:nvSpPr>
          <p:spPr>
            <a:xfrm>
              <a:off x="994742" y="403643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Low income</a:t>
              </a:r>
              <a:endParaRPr lang="en-GB" sz="12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802B5-A908-4E68-B0C0-F57022B19878}"/>
                </a:ext>
              </a:extLst>
            </p:cNvPr>
            <p:cNvSpPr txBox="1"/>
            <p:nvPr/>
          </p:nvSpPr>
          <p:spPr>
            <a:xfrm>
              <a:off x="994742" y="526076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High income</a:t>
              </a:r>
              <a:endParaRPr lang="en-GB" sz="12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ECF6E3-8EB2-4C34-B763-1498F49345FD}"/>
              </a:ext>
            </a:extLst>
          </p:cNvPr>
          <p:cNvGrpSpPr/>
          <p:nvPr/>
        </p:nvGrpSpPr>
        <p:grpSpPr>
          <a:xfrm>
            <a:off x="3398524" y="2171072"/>
            <a:ext cx="8151685" cy="3670750"/>
            <a:chOff x="3398524" y="2171072"/>
            <a:chExt cx="8151685" cy="367075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A073C2-DD34-4FB8-9B8C-B81F254CF197}"/>
                </a:ext>
              </a:extLst>
            </p:cNvPr>
            <p:cNvSpPr/>
            <p:nvPr/>
          </p:nvSpPr>
          <p:spPr>
            <a:xfrm>
              <a:off x="4666101" y="5569571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9DAB94-F4C7-4C59-9197-F93C9DE7B1E6}"/>
                </a:ext>
              </a:extLst>
            </p:cNvPr>
            <p:cNvSpPr/>
            <p:nvPr/>
          </p:nvSpPr>
          <p:spPr>
            <a:xfrm>
              <a:off x="4666101" y="5114415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059BAD-A871-4175-AD92-C13E2A608162}"/>
                </a:ext>
              </a:extLst>
            </p:cNvPr>
            <p:cNvSpPr/>
            <p:nvPr/>
          </p:nvSpPr>
          <p:spPr>
            <a:xfrm>
              <a:off x="4666101" y="4659259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798D2C-2E79-44BD-8C76-5886591C2F37}"/>
                </a:ext>
              </a:extLst>
            </p:cNvPr>
            <p:cNvSpPr/>
            <p:nvPr/>
          </p:nvSpPr>
          <p:spPr>
            <a:xfrm>
              <a:off x="4666101" y="4204104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811A61-089B-4A1B-A813-CD6248E2E0AC}"/>
                </a:ext>
              </a:extLst>
            </p:cNvPr>
            <p:cNvSpPr/>
            <p:nvPr/>
          </p:nvSpPr>
          <p:spPr>
            <a:xfrm>
              <a:off x="4666101" y="3748947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90206B-B754-4BDB-9922-E6140B7230EA}"/>
                </a:ext>
              </a:extLst>
            </p:cNvPr>
            <p:cNvSpPr/>
            <p:nvPr/>
          </p:nvSpPr>
          <p:spPr>
            <a:xfrm>
              <a:off x="4666101" y="3293792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0E9600-BA66-46D3-A237-E3F775BB4161}"/>
                </a:ext>
              </a:extLst>
            </p:cNvPr>
            <p:cNvSpPr/>
            <p:nvPr/>
          </p:nvSpPr>
          <p:spPr>
            <a:xfrm>
              <a:off x="4666101" y="2838637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6B8645-9DC8-4079-ACEF-B5D2973FF837}"/>
                </a:ext>
              </a:extLst>
            </p:cNvPr>
            <p:cNvSpPr/>
            <p:nvPr/>
          </p:nvSpPr>
          <p:spPr>
            <a:xfrm>
              <a:off x="5910883" y="5567570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5C1614A-8044-4431-823C-1C410C20F716}"/>
                </a:ext>
              </a:extLst>
            </p:cNvPr>
            <p:cNvSpPr/>
            <p:nvPr/>
          </p:nvSpPr>
          <p:spPr>
            <a:xfrm>
              <a:off x="5910883" y="5112415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44E417-3890-4350-AB1C-CCEF9006C1E6}"/>
                </a:ext>
              </a:extLst>
            </p:cNvPr>
            <p:cNvSpPr/>
            <p:nvPr/>
          </p:nvSpPr>
          <p:spPr>
            <a:xfrm>
              <a:off x="5910883" y="4657260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3E2B762-9C77-40EC-A852-273111162760}"/>
                </a:ext>
              </a:extLst>
            </p:cNvPr>
            <p:cNvSpPr/>
            <p:nvPr/>
          </p:nvSpPr>
          <p:spPr>
            <a:xfrm>
              <a:off x="5910883" y="4202103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FF825F-61BB-40A4-8F8D-DDDFD61F3194}"/>
                </a:ext>
              </a:extLst>
            </p:cNvPr>
            <p:cNvSpPr/>
            <p:nvPr/>
          </p:nvSpPr>
          <p:spPr>
            <a:xfrm>
              <a:off x="5910883" y="3746948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5E7EBB-837F-46CB-B0CD-B6A7D939849B}"/>
                </a:ext>
              </a:extLst>
            </p:cNvPr>
            <p:cNvSpPr/>
            <p:nvPr/>
          </p:nvSpPr>
          <p:spPr>
            <a:xfrm>
              <a:off x="5910883" y="3291793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338723-03E8-432A-8C46-89B7BA86D4B5}"/>
                </a:ext>
              </a:extLst>
            </p:cNvPr>
            <p:cNvSpPr/>
            <p:nvPr/>
          </p:nvSpPr>
          <p:spPr>
            <a:xfrm>
              <a:off x="5910883" y="2836637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2DA3AA-C369-4486-B5F2-A4C1E190BC92}"/>
                </a:ext>
              </a:extLst>
            </p:cNvPr>
            <p:cNvSpPr/>
            <p:nvPr/>
          </p:nvSpPr>
          <p:spPr>
            <a:xfrm>
              <a:off x="4752161" y="289311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32750B-F411-4D92-86D5-3619B74BA629}"/>
                </a:ext>
              </a:extLst>
            </p:cNvPr>
            <p:cNvSpPr/>
            <p:nvPr/>
          </p:nvSpPr>
          <p:spPr>
            <a:xfrm>
              <a:off x="4931879" y="289311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837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E348E6-0C92-47D4-94D5-D849CC031D75}"/>
                </a:ext>
              </a:extLst>
            </p:cNvPr>
            <p:cNvSpPr/>
            <p:nvPr/>
          </p:nvSpPr>
          <p:spPr>
            <a:xfrm>
              <a:off x="4745264" y="289311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4AD120-E6B8-42BC-A969-1C209F8B266D}"/>
                </a:ext>
              </a:extLst>
            </p:cNvPr>
            <p:cNvSpPr/>
            <p:nvPr/>
          </p:nvSpPr>
          <p:spPr>
            <a:xfrm>
              <a:off x="4711197" y="289311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751790-02BF-4B53-B846-FF20D6FD6996}"/>
                </a:ext>
              </a:extLst>
            </p:cNvPr>
            <p:cNvSpPr/>
            <p:nvPr/>
          </p:nvSpPr>
          <p:spPr>
            <a:xfrm>
              <a:off x="4738368" y="335199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9ACB44-BECE-4113-ADA6-9E0E837EECD1}"/>
                </a:ext>
              </a:extLst>
            </p:cNvPr>
            <p:cNvSpPr/>
            <p:nvPr/>
          </p:nvSpPr>
          <p:spPr>
            <a:xfrm>
              <a:off x="5009324" y="335137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8930F5-B059-427A-ACA9-16378CEB5D06}"/>
                </a:ext>
              </a:extLst>
            </p:cNvPr>
            <p:cNvSpPr/>
            <p:nvPr/>
          </p:nvSpPr>
          <p:spPr>
            <a:xfrm>
              <a:off x="4724576" y="335199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37A001-E0EB-415F-B134-3E0023FCD836}"/>
                </a:ext>
              </a:extLst>
            </p:cNvPr>
            <p:cNvSpPr/>
            <p:nvPr/>
          </p:nvSpPr>
          <p:spPr>
            <a:xfrm>
              <a:off x="4683819" y="335199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7FD287-951D-4A2A-A429-928471B31FD8}"/>
                </a:ext>
              </a:extLst>
            </p:cNvPr>
            <p:cNvSpPr/>
            <p:nvPr/>
          </p:nvSpPr>
          <p:spPr>
            <a:xfrm>
              <a:off x="5091390" y="380328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837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1642C7-2378-439E-9173-0FA67058757F}"/>
                </a:ext>
              </a:extLst>
            </p:cNvPr>
            <p:cNvSpPr/>
            <p:nvPr/>
          </p:nvSpPr>
          <p:spPr>
            <a:xfrm>
              <a:off x="5344139" y="380335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086108-BB5C-47F8-AE45-0017DB28E9DB}"/>
                </a:ext>
              </a:extLst>
            </p:cNvPr>
            <p:cNvSpPr/>
            <p:nvPr/>
          </p:nvSpPr>
          <p:spPr>
            <a:xfrm>
              <a:off x="4928017" y="380328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837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E43082-E45A-49F9-A363-B18A9CA6CA46}"/>
                </a:ext>
              </a:extLst>
            </p:cNvPr>
            <p:cNvSpPr/>
            <p:nvPr/>
          </p:nvSpPr>
          <p:spPr>
            <a:xfrm>
              <a:off x="4859260" y="380328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837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C5DE2C-8C01-4C7B-8E99-187CC8337424}"/>
                </a:ext>
              </a:extLst>
            </p:cNvPr>
            <p:cNvSpPr/>
            <p:nvPr/>
          </p:nvSpPr>
          <p:spPr>
            <a:xfrm>
              <a:off x="5187110" y="425837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BB1947-29A9-4CAC-9BFF-35DBBA4E772F}"/>
                </a:ext>
              </a:extLst>
            </p:cNvPr>
            <p:cNvSpPr/>
            <p:nvPr/>
          </p:nvSpPr>
          <p:spPr>
            <a:xfrm>
              <a:off x="5037323" y="425837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ABA469-0FFE-4584-9599-87846113341F}"/>
                </a:ext>
              </a:extLst>
            </p:cNvPr>
            <p:cNvSpPr/>
            <p:nvPr/>
          </p:nvSpPr>
          <p:spPr>
            <a:xfrm>
              <a:off x="4911603" y="4258371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4A8725-8AE0-4279-9503-4D3F77C89FAD}"/>
                </a:ext>
              </a:extLst>
            </p:cNvPr>
            <p:cNvSpPr/>
            <p:nvPr/>
          </p:nvSpPr>
          <p:spPr>
            <a:xfrm>
              <a:off x="5225661" y="425844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DC9F9C-727E-4A85-B31D-BBCE5C3F94EB}"/>
                </a:ext>
              </a:extLst>
            </p:cNvPr>
            <p:cNvSpPr/>
            <p:nvPr/>
          </p:nvSpPr>
          <p:spPr>
            <a:xfrm>
              <a:off x="5163939" y="471401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C13953-3436-40B2-8A36-FCC7503E8DE0}"/>
                </a:ext>
              </a:extLst>
            </p:cNvPr>
            <p:cNvSpPr/>
            <p:nvPr/>
          </p:nvSpPr>
          <p:spPr>
            <a:xfrm>
              <a:off x="5396137" y="471401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9A46C3E-01B6-4B27-A8C0-DF75D45CFEE7}"/>
                </a:ext>
              </a:extLst>
            </p:cNvPr>
            <p:cNvSpPr/>
            <p:nvPr/>
          </p:nvSpPr>
          <p:spPr>
            <a:xfrm>
              <a:off x="4944982" y="471401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A561E3-A537-4AD1-BB0B-27F97C583B4C}"/>
                </a:ext>
              </a:extLst>
            </p:cNvPr>
            <p:cNvSpPr/>
            <p:nvPr/>
          </p:nvSpPr>
          <p:spPr>
            <a:xfrm>
              <a:off x="4890776" y="471407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F65B55-8366-4524-AE76-EF6FC4361522}"/>
                </a:ext>
              </a:extLst>
            </p:cNvPr>
            <p:cNvSpPr/>
            <p:nvPr/>
          </p:nvSpPr>
          <p:spPr>
            <a:xfrm>
              <a:off x="4893605" y="517282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EBD1642-3758-49EA-A00E-F33741D3B783}"/>
                </a:ext>
              </a:extLst>
            </p:cNvPr>
            <p:cNvSpPr/>
            <p:nvPr/>
          </p:nvSpPr>
          <p:spPr>
            <a:xfrm>
              <a:off x="6189763" y="517288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D4C4B56-EFD6-44D4-BB3A-DDDFD27CF6CB}"/>
                </a:ext>
              </a:extLst>
            </p:cNvPr>
            <p:cNvSpPr/>
            <p:nvPr/>
          </p:nvSpPr>
          <p:spPr>
            <a:xfrm>
              <a:off x="4735128" y="517282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A1EC7F3-434B-4BF3-89D3-B7477969F24D}"/>
                </a:ext>
              </a:extLst>
            </p:cNvPr>
            <p:cNvSpPr/>
            <p:nvPr/>
          </p:nvSpPr>
          <p:spPr>
            <a:xfrm>
              <a:off x="4692715" y="5172820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E7A7139-6A9B-4330-8DCD-BF06DB6E01D3}"/>
                </a:ext>
              </a:extLst>
            </p:cNvPr>
            <p:cNvSpPr/>
            <p:nvPr/>
          </p:nvSpPr>
          <p:spPr>
            <a:xfrm>
              <a:off x="4927327" y="562342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2F1A8C3-D59B-4A50-A977-6942E8954933}"/>
                </a:ext>
              </a:extLst>
            </p:cNvPr>
            <p:cNvSpPr/>
            <p:nvPr/>
          </p:nvSpPr>
          <p:spPr>
            <a:xfrm>
              <a:off x="5041598" y="562342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2129016-4139-40F4-A8CA-0678002C4130}"/>
                </a:ext>
              </a:extLst>
            </p:cNvPr>
            <p:cNvSpPr/>
            <p:nvPr/>
          </p:nvSpPr>
          <p:spPr>
            <a:xfrm>
              <a:off x="5366138" y="5621838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AFF6B9B-9F7E-497D-B6DB-9CB1305ECEB9}"/>
                </a:ext>
              </a:extLst>
            </p:cNvPr>
            <p:cNvSpPr/>
            <p:nvPr/>
          </p:nvSpPr>
          <p:spPr>
            <a:xfrm>
              <a:off x="5324899" y="562342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21247D-5E87-4293-8C48-5FDFB40E4354}"/>
                </a:ext>
              </a:extLst>
            </p:cNvPr>
            <p:cNvSpPr/>
            <p:nvPr/>
          </p:nvSpPr>
          <p:spPr>
            <a:xfrm>
              <a:off x="8390860" y="5567985"/>
              <a:ext cx="2489563" cy="227578"/>
            </a:xfrm>
            <a:custGeom>
              <a:avLst/>
              <a:gdLst>
                <a:gd name="connsiteX0" fmla="*/ 3973 w 2564999"/>
                <a:gd name="connsiteY0" fmla="*/ 3972 h 234473"/>
                <a:gd name="connsiteX1" fmla="*/ 2566556 w 2564999"/>
                <a:gd name="connsiteY1" fmla="*/ 3972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2"/>
                  </a:moveTo>
                  <a:lnTo>
                    <a:pt x="2566556" y="3972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7540CB-2F68-41AB-A56D-B44F09D13B84}"/>
                </a:ext>
              </a:extLst>
            </p:cNvPr>
            <p:cNvSpPr/>
            <p:nvPr/>
          </p:nvSpPr>
          <p:spPr>
            <a:xfrm>
              <a:off x="8390860" y="5114230"/>
              <a:ext cx="2489563" cy="227578"/>
            </a:xfrm>
            <a:custGeom>
              <a:avLst/>
              <a:gdLst>
                <a:gd name="connsiteX0" fmla="*/ 3973 w 2564999"/>
                <a:gd name="connsiteY0" fmla="*/ 3972 h 234473"/>
                <a:gd name="connsiteX1" fmla="*/ 2566556 w 2564999"/>
                <a:gd name="connsiteY1" fmla="*/ 3972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2"/>
                  </a:moveTo>
                  <a:lnTo>
                    <a:pt x="2566556" y="3972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17C95D8-C385-44A3-9287-6BC7FEE15A08}"/>
                </a:ext>
              </a:extLst>
            </p:cNvPr>
            <p:cNvSpPr/>
            <p:nvPr/>
          </p:nvSpPr>
          <p:spPr>
            <a:xfrm>
              <a:off x="8390860" y="4657673"/>
              <a:ext cx="2489563" cy="227578"/>
            </a:xfrm>
            <a:custGeom>
              <a:avLst/>
              <a:gdLst>
                <a:gd name="connsiteX0" fmla="*/ 3973 w 2564999"/>
                <a:gd name="connsiteY0" fmla="*/ 3972 h 234473"/>
                <a:gd name="connsiteX1" fmla="*/ 2566556 w 2564999"/>
                <a:gd name="connsiteY1" fmla="*/ 3972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2"/>
                  </a:moveTo>
                  <a:lnTo>
                    <a:pt x="2566556" y="3972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75F3DC-9D16-4F94-97B2-A840C47981DD}"/>
                </a:ext>
              </a:extLst>
            </p:cNvPr>
            <p:cNvSpPr/>
            <p:nvPr/>
          </p:nvSpPr>
          <p:spPr>
            <a:xfrm>
              <a:off x="8390860" y="4202518"/>
              <a:ext cx="2489563" cy="227578"/>
            </a:xfrm>
            <a:custGeom>
              <a:avLst/>
              <a:gdLst>
                <a:gd name="connsiteX0" fmla="*/ 3973 w 2564999"/>
                <a:gd name="connsiteY0" fmla="*/ 3972 h 234473"/>
                <a:gd name="connsiteX1" fmla="*/ 2566556 w 2564999"/>
                <a:gd name="connsiteY1" fmla="*/ 3972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2"/>
                  </a:moveTo>
                  <a:lnTo>
                    <a:pt x="2566556" y="3972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D4A5DA0-06C5-4F64-B892-DE29709ACD8F}"/>
                </a:ext>
              </a:extLst>
            </p:cNvPr>
            <p:cNvSpPr/>
            <p:nvPr/>
          </p:nvSpPr>
          <p:spPr>
            <a:xfrm>
              <a:off x="8390860" y="3747362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E37F17-7CC1-413D-BDCF-660F381CCE70}"/>
                </a:ext>
              </a:extLst>
            </p:cNvPr>
            <p:cNvSpPr/>
            <p:nvPr/>
          </p:nvSpPr>
          <p:spPr>
            <a:xfrm>
              <a:off x="8390860" y="3292206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7317D1B-9D95-4A39-BBA9-9BD9F32DCCD0}"/>
                </a:ext>
              </a:extLst>
            </p:cNvPr>
            <p:cNvSpPr/>
            <p:nvPr/>
          </p:nvSpPr>
          <p:spPr>
            <a:xfrm>
              <a:off x="8390860" y="2837050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F8C1887-C583-46AD-BD6B-38C22FA09EB2}"/>
                </a:ext>
              </a:extLst>
            </p:cNvPr>
            <p:cNvSpPr/>
            <p:nvPr/>
          </p:nvSpPr>
          <p:spPr>
            <a:xfrm>
              <a:off x="9635642" y="5566053"/>
              <a:ext cx="6896" cy="227578"/>
            </a:xfrm>
            <a:custGeom>
              <a:avLst/>
              <a:gdLst>
                <a:gd name="connsiteX0" fmla="*/ 3973 w 7105"/>
                <a:gd name="connsiteY0" fmla="*/ 3972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2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F75D9C-5261-4360-BD6D-5101D2320BC0}"/>
                </a:ext>
              </a:extLst>
            </p:cNvPr>
            <p:cNvSpPr/>
            <p:nvPr/>
          </p:nvSpPr>
          <p:spPr>
            <a:xfrm>
              <a:off x="9635642" y="5110898"/>
              <a:ext cx="6896" cy="227578"/>
            </a:xfrm>
            <a:custGeom>
              <a:avLst/>
              <a:gdLst>
                <a:gd name="connsiteX0" fmla="*/ 3973 w 7105"/>
                <a:gd name="connsiteY0" fmla="*/ 3972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2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ABA58AD-1510-45EC-87A3-B3465694644B}"/>
                </a:ext>
              </a:extLst>
            </p:cNvPr>
            <p:cNvSpPr/>
            <p:nvPr/>
          </p:nvSpPr>
          <p:spPr>
            <a:xfrm>
              <a:off x="9635642" y="4655742"/>
              <a:ext cx="6896" cy="227578"/>
            </a:xfrm>
            <a:custGeom>
              <a:avLst/>
              <a:gdLst>
                <a:gd name="connsiteX0" fmla="*/ 3973 w 7105"/>
                <a:gd name="connsiteY0" fmla="*/ 3972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2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1BB841-8C0D-4D38-BDF1-81713E0C45E5}"/>
                </a:ext>
              </a:extLst>
            </p:cNvPr>
            <p:cNvSpPr/>
            <p:nvPr/>
          </p:nvSpPr>
          <p:spPr>
            <a:xfrm>
              <a:off x="9635642" y="4200586"/>
              <a:ext cx="6896" cy="227578"/>
            </a:xfrm>
            <a:custGeom>
              <a:avLst/>
              <a:gdLst>
                <a:gd name="connsiteX0" fmla="*/ 3973 w 7105"/>
                <a:gd name="connsiteY0" fmla="*/ 3972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2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ADEA188-D47F-443A-B119-82B553D5016A}"/>
                </a:ext>
              </a:extLst>
            </p:cNvPr>
            <p:cNvSpPr/>
            <p:nvPr/>
          </p:nvSpPr>
          <p:spPr>
            <a:xfrm>
              <a:off x="9635642" y="3745431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C5F730A-92FB-4071-AAAD-DB2286295E25}"/>
                </a:ext>
              </a:extLst>
            </p:cNvPr>
            <p:cNvSpPr/>
            <p:nvPr/>
          </p:nvSpPr>
          <p:spPr>
            <a:xfrm>
              <a:off x="9635642" y="3290275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319D20-6892-4D4F-96C9-62B6B443EADA}"/>
                </a:ext>
              </a:extLst>
            </p:cNvPr>
            <p:cNvSpPr/>
            <p:nvPr/>
          </p:nvSpPr>
          <p:spPr>
            <a:xfrm>
              <a:off x="9635642" y="2835119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757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757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FB33975-BFEA-4908-B845-5AFE1FF2EE6A}"/>
                </a:ext>
              </a:extLst>
            </p:cNvPr>
            <p:cNvSpPr/>
            <p:nvPr/>
          </p:nvSpPr>
          <p:spPr>
            <a:xfrm>
              <a:off x="8923317" y="28909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A09984-EF3B-430D-A3F8-7CD942AC5CD5}"/>
                </a:ext>
              </a:extLst>
            </p:cNvPr>
            <p:cNvSpPr/>
            <p:nvPr/>
          </p:nvSpPr>
          <p:spPr>
            <a:xfrm>
              <a:off x="8811667" y="2890973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8B6064-2EA2-4332-B9EF-7D101737E294}"/>
                </a:ext>
              </a:extLst>
            </p:cNvPr>
            <p:cNvSpPr/>
            <p:nvPr/>
          </p:nvSpPr>
          <p:spPr>
            <a:xfrm>
              <a:off x="9837214" y="28909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72220A-E1C5-4C80-854C-46978030AD52}"/>
                </a:ext>
              </a:extLst>
            </p:cNvPr>
            <p:cNvSpPr/>
            <p:nvPr/>
          </p:nvSpPr>
          <p:spPr>
            <a:xfrm>
              <a:off x="9845973" y="28909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EABA8A-13EC-4478-A392-0A78B0CB80F4}"/>
                </a:ext>
              </a:extLst>
            </p:cNvPr>
            <p:cNvSpPr/>
            <p:nvPr/>
          </p:nvSpPr>
          <p:spPr>
            <a:xfrm>
              <a:off x="9289304" y="334647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022D07-C916-41D3-8503-234E25759589}"/>
                </a:ext>
              </a:extLst>
            </p:cNvPr>
            <p:cNvSpPr/>
            <p:nvPr/>
          </p:nvSpPr>
          <p:spPr>
            <a:xfrm>
              <a:off x="9007245" y="334647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7" y="119013"/>
                    <a:pt x="119013" y="93576"/>
                    <a:pt x="119013" y="62171"/>
                  </a:cubicBezTo>
                  <a:cubicBezTo>
                    <a:pt x="119013" y="30766"/>
                    <a:pt x="93577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2ED70E-E596-476C-9754-1D94AC8E48A9}"/>
                </a:ext>
              </a:extLst>
            </p:cNvPr>
            <p:cNvSpPr/>
            <p:nvPr/>
          </p:nvSpPr>
          <p:spPr>
            <a:xfrm>
              <a:off x="9852731" y="3346543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0FA2ED-A0D5-4A14-B385-A44BC7CB2593}"/>
                </a:ext>
              </a:extLst>
            </p:cNvPr>
            <p:cNvSpPr/>
            <p:nvPr/>
          </p:nvSpPr>
          <p:spPr>
            <a:xfrm>
              <a:off x="9862179" y="334647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ADCE71-FBDB-45D6-88CE-290EE8C36937}"/>
                </a:ext>
              </a:extLst>
            </p:cNvPr>
            <p:cNvSpPr/>
            <p:nvPr/>
          </p:nvSpPr>
          <p:spPr>
            <a:xfrm>
              <a:off x="9645360" y="380162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646EBAF-7F76-4008-A398-28E4EEA3704E}"/>
                </a:ext>
              </a:extLst>
            </p:cNvPr>
            <p:cNvSpPr/>
            <p:nvPr/>
          </p:nvSpPr>
          <p:spPr>
            <a:xfrm>
              <a:off x="9928591" y="3801698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FD4B2F-99C0-43F7-BD1C-E7FA756F2B6A}"/>
                </a:ext>
              </a:extLst>
            </p:cNvPr>
            <p:cNvSpPr/>
            <p:nvPr/>
          </p:nvSpPr>
          <p:spPr>
            <a:xfrm>
              <a:off x="9522605" y="380162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A656EAA-48AE-43D0-94AB-CABEDB58CEBE}"/>
                </a:ext>
              </a:extLst>
            </p:cNvPr>
            <p:cNvSpPr/>
            <p:nvPr/>
          </p:nvSpPr>
          <p:spPr>
            <a:xfrm>
              <a:off x="9478745" y="380162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2BC377-51D1-4592-A868-547E68D08B09}"/>
                </a:ext>
              </a:extLst>
            </p:cNvPr>
            <p:cNvSpPr/>
            <p:nvPr/>
          </p:nvSpPr>
          <p:spPr>
            <a:xfrm>
              <a:off x="10392159" y="4256026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7" y="119013"/>
                    <a:pt x="119013" y="93576"/>
                    <a:pt x="119013" y="62171"/>
                  </a:cubicBezTo>
                  <a:cubicBezTo>
                    <a:pt x="119013" y="30766"/>
                    <a:pt x="93577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AE72F35-2245-4D34-9E1A-61F7E17D6144}"/>
                </a:ext>
              </a:extLst>
            </p:cNvPr>
            <p:cNvSpPr/>
            <p:nvPr/>
          </p:nvSpPr>
          <p:spPr>
            <a:xfrm>
              <a:off x="10772560" y="4256095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7" y="119013"/>
                    <a:pt x="119013" y="93576"/>
                    <a:pt x="119013" y="62171"/>
                  </a:cubicBezTo>
                  <a:cubicBezTo>
                    <a:pt x="119013" y="30766"/>
                    <a:pt x="93577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8CBDA5F-B130-4C51-AA79-143E95C2D606}"/>
                </a:ext>
              </a:extLst>
            </p:cNvPr>
            <p:cNvSpPr/>
            <p:nvPr/>
          </p:nvSpPr>
          <p:spPr>
            <a:xfrm>
              <a:off x="8778150" y="4256026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0F15CA-F9CE-483F-A13B-788884E8A2B6}"/>
                </a:ext>
              </a:extLst>
            </p:cNvPr>
            <p:cNvSpPr/>
            <p:nvPr/>
          </p:nvSpPr>
          <p:spPr>
            <a:xfrm>
              <a:off x="8770909" y="4256026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4CE792-48E5-499E-B11A-A4AA326CAA73}"/>
                </a:ext>
              </a:extLst>
            </p:cNvPr>
            <p:cNvSpPr/>
            <p:nvPr/>
          </p:nvSpPr>
          <p:spPr>
            <a:xfrm>
              <a:off x="9645360" y="471069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A903D9D-3CD5-47F0-AA1C-8EFDA939F31D}"/>
                </a:ext>
              </a:extLst>
            </p:cNvPr>
            <p:cNvSpPr/>
            <p:nvPr/>
          </p:nvSpPr>
          <p:spPr>
            <a:xfrm>
              <a:off x="10924967" y="4710768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4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4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pPr algn="ctr"/>
              <a:r>
                <a:rPr lang="en-GB" sz="500" dirty="0"/>
                <a:t>11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EA6230A-A673-4A00-BD3D-25082144EC2A}"/>
                </a:ext>
              </a:extLst>
            </p:cNvPr>
            <p:cNvSpPr/>
            <p:nvPr/>
          </p:nvSpPr>
          <p:spPr>
            <a:xfrm>
              <a:off x="8670982" y="471069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5" y="5329"/>
                    <a:pt x="5329" y="30766"/>
                    <a:pt x="5329" y="62171"/>
                  </a:cubicBezTo>
                  <a:cubicBezTo>
                    <a:pt x="5329" y="93576"/>
                    <a:pt x="30765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B3E17CF-6FE5-4563-9958-EF0770CB9568}"/>
                </a:ext>
              </a:extLst>
            </p:cNvPr>
            <p:cNvSpPr/>
            <p:nvPr/>
          </p:nvSpPr>
          <p:spPr>
            <a:xfrm>
              <a:off x="8934075" y="4710699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03A7DE7-3173-4713-BC51-2303CD07390C}"/>
                </a:ext>
              </a:extLst>
            </p:cNvPr>
            <p:cNvSpPr/>
            <p:nvPr/>
          </p:nvSpPr>
          <p:spPr>
            <a:xfrm>
              <a:off x="11170959" y="5167993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837AAC4-CF71-4063-8A9C-0FFD3AA39443}"/>
                </a:ext>
              </a:extLst>
            </p:cNvPr>
            <p:cNvSpPr/>
            <p:nvPr/>
          </p:nvSpPr>
          <p:spPr>
            <a:xfrm>
              <a:off x="11048549" y="5168062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/>
                <a:t>4</a:t>
              </a: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28F9E37-6582-463A-ACB8-F9EEB6590569}"/>
                </a:ext>
              </a:extLst>
            </p:cNvPr>
            <p:cNvSpPr/>
            <p:nvPr/>
          </p:nvSpPr>
          <p:spPr>
            <a:xfrm>
              <a:off x="10245268" y="5167993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4DFE9A-9EF4-41A7-AB93-9C2B44EB1D07}"/>
                </a:ext>
              </a:extLst>
            </p:cNvPr>
            <p:cNvSpPr/>
            <p:nvPr/>
          </p:nvSpPr>
          <p:spPr>
            <a:xfrm>
              <a:off x="10926140" y="5167993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/>
                <a:t>4</a:t>
              </a: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B25C156-251D-4D4D-8A9C-B70D0119A4AA}"/>
                </a:ext>
              </a:extLst>
            </p:cNvPr>
            <p:cNvSpPr/>
            <p:nvPr/>
          </p:nvSpPr>
          <p:spPr>
            <a:xfrm>
              <a:off x="11177878" y="5617769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>
                  <a:solidFill>
                    <a:srgbClr val="FFFFFF"/>
                  </a:solidFill>
                </a:rPr>
                <a:t>41</a:t>
              </a: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C5FB31-464D-454D-8ADC-285B1E224056}"/>
                </a:ext>
              </a:extLst>
            </p:cNvPr>
            <p:cNvSpPr/>
            <p:nvPr/>
          </p:nvSpPr>
          <p:spPr>
            <a:xfrm>
              <a:off x="11301988" y="5617838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/>
                <a:t>67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89EA92-B14F-4CA0-96C8-9C3F933895EB}"/>
                </a:ext>
              </a:extLst>
            </p:cNvPr>
            <p:cNvSpPr/>
            <p:nvPr/>
          </p:nvSpPr>
          <p:spPr>
            <a:xfrm>
              <a:off x="10929657" y="5617769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5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5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1FF1F7-55EB-44EF-A811-874551E1188A}"/>
                </a:ext>
              </a:extLst>
            </p:cNvPr>
            <p:cNvSpPr/>
            <p:nvPr/>
          </p:nvSpPr>
          <p:spPr>
            <a:xfrm>
              <a:off x="11053768" y="5617769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4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4" y="5329"/>
                    <a:pt x="119013" y="30778"/>
                    <a:pt x="119013" y="62171"/>
                  </a:cubicBez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GB" sz="500" dirty="0"/>
                <a:t>12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FBC9D15-BFB6-45E1-A446-4E1A52438846}"/>
                </a:ext>
              </a:extLst>
            </p:cNvPr>
            <p:cNvSpPr/>
            <p:nvPr/>
          </p:nvSpPr>
          <p:spPr>
            <a:xfrm>
              <a:off x="8385688" y="2382170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A62693A-62F5-43D2-903A-64B0B7327FCC}"/>
                </a:ext>
              </a:extLst>
            </p:cNvPr>
            <p:cNvSpPr/>
            <p:nvPr/>
          </p:nvSpPr>
          <p:spPr>
            <a:xfrm>
              <a:off x="9630470" y="2380240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A0ADB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6A84237-3817-4D40-8953-BA23306F54A1}"/>
                </a:ext>
              </a:extLst>
            </p:cNvPr>
            <p:cNvSpPr/>
            <p:nvPr/>
          </p:nvSpPr>
          <p:spPr>
            <a:xfrm>
              <a:off x="9153930" y="24374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76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0074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CAB03BC-0CCE-43C2-BF0B-322474DB5DCA}"/>
                </a:ext>
              </a:extLst>
            </p:cNvPr>
            <p:cNvSpPr/>
            <p:nvPr/>
          </p:nvSpPr>
          <p:spPr>
            <a:xfrm>
              <a:off x="8580089" y="24374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7" y="119013"/>
                    <a:pt x="119013" y="93576"/>
                    <a:pt x="119013" y="62171"/>
                  </a:cubicBezTo>
                  <a:cubicBezTo>
                    <a:pt x="119013" y="30766"/>
                    <a:pt x="93577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DE5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2A9B7E7-3BAA-43DC-84CE-96FE305B30ED}"/>
                </a:ext>
              </a:extLst>
            </p:cNvPr>
            <p:cNvSpPr/>
            <p:nvPr/>
          </p:nvSpPr>
          <p:spPr>
            <a:xfrm>
              <a:off x="8971661" y="24374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571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6" y="119013"/>
                    <a:pt x="119013" y="93576"/>
                    <a:pt x="119013" y="62171"/>
                  </a:cubicBezTo>
                  <a:cubicBezTo>
                    <a:pt x="119013" y="30766"/>
                    <a:pt x="93505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B2D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A2422E2-D398-4811-A877-480A0F8F9F86}"/>
                </a:ext>
              </a:extLst>
            </p:cNvPr>
            <p:cNvSpPr/>
            <p:nvPr/>
          </p:nvSpPr>
          <p:spPr>
            <a:xfrm>
              <a:off x="8934903" y="2437404"/>
              <a:ext cx="117237" cy="117237"/>
            </a:xfrm>
            <a:custGeom>
              <a:avLst/>
              <a:gdLst>
                <a:gd name="connsiteX0" fmla="*/ 62171 w 120789"/>
                <a:gd name="connsiteY0" fmla="*/ 23092 h 120789"/>
                <a:gd name="connsiteX1" fmla="*/ 101250 w 120789"/>
                <a:gd name="connsiteY1" fmla="*/ 62171 h 120789"/>
                <a:gd name="connsiteX2" fmla="*/ 62171 w 120789"/>
                <a:gd name="connsiteY2" fmla="*/ 101250 h 120789"/>
                <a:gd name="connsiteX3" fmla="*/ 23092 w 120789"/>
                <a:gd name="connsiteY3" fmla="*/ 62171 h 120789"/>
                <a:gd name="connsiteX4" fmla="*/ 62171 w 120789"/>
                <a:gd name="connsiteY4" fmla="*/ 23092 h 120789"/>
                <a:gd name="connsiteX5" fmla="*/ 62171 w 120789"/>
                <a:gd name="connsiteY5" fmla="*/ 5329 h 120789"/>
                <a:gd name="connsiteX6" fmla="*/ 5329 w 120789"/>
                <a:gd name="connsiteY6" fmla="*/ 62171 h 120789"/>
                <a:gd name="connsiteX7" fmla="*/ 62171 w 120789"/>
                <a:gd name="connsiteY7" fmla="*/ 119013 h 120789"/>
                <a:gd name="connsiteX8" fmla="*/ 119013 w 120789"/>
                <a:gd name="connsiteY8" fmla="*/ 62171 h 120789"/>
                <a:gd name="connsiteX9" fmla="*/ 62171 w 120789"/>
                <a:gd name="connsiteY9" fmla="*/ 5329 h 120789"/>
                <a:gd name="connsiteX10" fmla="*/ 62171 w 120789"/>
                <a:gd name="connsiteY10" fmla="*/ 5329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89" h="120789">
                  <a:moveTo>
                    <a:pt x="62171" y="23092"/>
                  </a:moveTo>
                  <a:cubicBezTo>
                    <a:pt x="83700" y="23092"/>
                    <a:pt x="101250" y="40642"/>
                    <a:pt x="101250" y="62171"/>
                  </a:cubicBezTo>
                  <a:cubicBezTo>
                    <a:pt x="101250" y="83700"/>
                    <a:pt x="83700" y="101250"/>
                    <a:pt x="62171" y="101250"/>
                  </a:cubicBezTo>
                  <a:cubicBezTo>
                    <a:pt x="40642" y="101250"/>
                    <a:pt x="23092" y="83700"/>
                    <a:pt x="23092" y="62171"/>
                  </a:cubicBezTo>
                  <a:cubicBezTo>
                    <a:pt x="23092" y="40642"/>
                    <a:pt x="40642" y="23092"/>
                    <a:pt x="62171" y="23092"/>
                  </a:cubicBezTo>
                  <a:moveTo>
                    <a:pt x="62171" y="5329"/>
                  </a:moveTo>
                  <a:cubicBezTo>
                    <a:pt x="30766" y="5329"/>
                    <a:pt x="5329" y="30766"/>
                    <a:pt x="5329" y="62171"/>
                  </a:cubicBezTo>
                  <a:cubicBezTo>
                    <a:pt x="5329" y="93576"/>
                    <a:pt x="30766" y="119013"/>
                    <a:pt x="62171" y="119013"/>
                  </a:cubicBezTo>
                  <a:cubicBezTo>
                    <a:pt x="93577" y="119013"/>
                    <a:pt x="119013" y="93576"/>
                    <a:pt x="119013" y="62171"/>
                  </a:cubicBezTo>
                  <a:cubicBezTo>
                    <a:pt x="119013" y="30766"/>
                    <a:pt x="93577" y="5329"/>
                    <a:pt x="62171" y="5329"/>
                  </a:cubicBezTo>
                  <a:lnTo>
                    <a:pt x="62171" y="5329"/>
                  </a:lnTo>
                  <a:close/>
                </a:path>
              </a:pathLst>
            </a:custGeom>
            <a:solidFill>
              <a:srgbClr val="FCC9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4906831-C788-4707-80EB-BAC6F6C7A748}"/>
                </a:ext>
              </a:extLst>
            </p:cNvPr>
            <p:cNvSpPr/>
            <p:nvPr/>
          </p:nvSpPr>
          <p:spPr>
            <a:xfrm>
              <a:off x="4666101" y="2380653"/>
              <a:ext cx="2489563" cy="227578"/>
            </a:xfrm>
            <a:custGeom>
              <a:avLst/>
              <a:gdLst>
                <a:gd name="connsiteX0" fmla="*/ 3973 w 2564999"/>
                <a:gd name="connsiteY0" fmla="*/ 3973 h 234473"/>
                <a:gd name="connsiteX1" fmla="*/ 2566556 w 2564999"/>
                <a:gd name="connsiteY1" fmla="*/ 3973 h 234473"/>
                <a:gd name="connsiteX2" fmla="*/ 2566556 w 2564999"/>
                <a:gd name="connsiteY2" fmla="*/ 231341 h 234473"/>
                <a:gd name="connsiteX3" fmla="*/ 3973 w 2564999"/>
                <a:gd name="connsiteY3" fmla="*/ 231341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999" h="234473">
                  <a:moveTo>
                    <a:pt x="3973" y="3973"/>
                  </a:moveTo>
                  <a:lnTo>
                    <a:pt x="2566556" y="3973"/>
                  </a:lnTo>
                  <a:lnTo>
                    <a:pt x="2566556" y="231341"/>
                  </a:lnTo>
                  <a:lnTo>
                    <a:pt x="3973" y="231341"/>
                  </a:lnTo>
                  <a:close/>
                </a:path>
              </a:pathLst>
            </a:custGeom>
            <a:noFill/>
            <a:ln w="7101" cap="flat">
              <a:solidFill>
                <a:srgbClr val="CF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5DD8078-C58F-46EB-BF1A-E1C1EA4C7A9C}"/>
                </a:ext>
              </a:extLst>
            </p:cNvPr>
            <p:cNvSpPr/>
            <p:nvPr/>
          </p:nvSpPr>
          <p:spPr>
            <a:xfrm>
              <a:off x="5910883" y="2378654"/>
              <a:ext cx="6896" cy="227578"/>
            </a:xfrm>
            <a:custGeom>
              <a:avLst/>
              <a:gdLst>
                <a:gd name="connsiteX0" fmla="*/ 3973 w 7105"/>
                <a:gd name="connsiteY0" fmla="*/ 3973 h 234473"/>
                <a:gd name="connsiteX1" fmla="*/ 3973 w 7105"/>
                <a:gd name="connsiteY1" fmla="*/ 233828 h 2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5" h="234473">
                  <a:moveTo>
                    <a:pt x="3973" y="3973"/>
                  </a:moveTo>
                  <a:lnTo>
                    <a:pt x="3973" y="233828"/>
                  </a:lnTo>
                </a:path>
              </a:pathLst>
            </a:custGeom>
            <a:ln w="7101" cap="flat">
              <a:solidFill>
                <a:srgbClr val="CF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FD6D35-B13C-4C66-851E-6B1A24FA1F68}"/>
                </a:ext>
              </a:extLst>
            </p:cNvPr>
            <p:cNvSpPr txBox="1"/>
            <p:nvPr/>
          </p:nvSpPr>
          <p:spPr>
            <a:xfrm>
              <a:off x="7647291" y="2413811"/>
              <a:ext cx="686134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Vegetables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D9B97E6-DD4B-45DB-9358-251C09F3ECF5}"/>
                </a:ext>
              </a:extLst>
            </p:cNvPr>
            <p:cNvSpPr txBox="1"/>
            <p:nvPr/>
          </p:nvSpPr>
          <p:spPr>
            <a:xfrm>
              <a:off x="7770204" y="2869154"/>
              <a:ext cx="563222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Legumes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835BEC-F258-48A8-9E33-A312334E1E52}"/>
                </a:ext>
              </a:extLst>
            </p:cNvPr>
            <p:cNvSpPr txBox="1"/>
            <p:nvPr/>
          </p:nvSpPr>
          <p:spPr>
            <a:xfrm>
              <a:off x="7795098" y="3324498"/>
              <a:ext cx="538328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Trans fat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424935-F793-40C1-A4B5-568728A3C7EF}"/>
                </a:ext>
              </a:extLst>
            </p:cNvPr>
            <p:cNvSpPr txBox="1"/>
            <p:nvPr/>
          </p:nvSpPr>
          <p:spPr>
            <a:xfrm>
              <a:off x="7552385" y="3779841"/>
              <a:ext cx="781041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Saturated fat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08A9A78-E06A-4F9C-A081-0F186CF486B6}"/>
                </a:ext>
              </a:extLst>
            </p:cNvPr>
            <p:cNvSpPr txBox="1"/>
            <p:nvPr/>
          </p:nvSpPr>
          <p:spPr>
            <a:xfrm>
              <a:off x="7740643" y="4235185"/>
              <a:ext cx="592783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Red meat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4AB1B3C-0BC8-4F5A-995F-5BF3FD9B2DB2}"/>
                </a:ext>
              </a:extLst>
            </p:cNvPr>
            <p:cNvSpPr txBox="1"/>
            <p:nvPr/>
          </p:nvSpPr>
          <p:spPr>
            <a:xfrm>
              <a:off x="7345455" y="4690528"/>
              <a:ext cx="987971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Processed meat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28D3583-B7B9-45A2-9C01-9CE88AAA2C4E}"/>
                </a:ext>
              </a:extLst>
            </p:cNvPr>
            <p:cNvSpPr txBox="1"/>
            <p:nvPr/>
          </p:nvSpPr>
          <p:spPr>
            <a:xfrm>
              <a:off x="8096935" y="5145870"/>
              <a:ext cx="236491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Salt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0655C4F-F3B9-436F-806B-7E3E5706302F}"/>
                </a:ext>
              </a:extLst>
            </p:cNvPr>
            <p:cNvSpPr txBox="1"/>
            <p:nvPr/>
          </p:nvSpPr>
          <p:spPr>
            <a:xfrm>
              <a:off x="7259820" y="5513225"/>
              <a:ext cx="1073606" cy="3285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Sugar-sweetened</a:t>
              </a:r>
              <a:br>
                <a:rPr lang="en-GB" sz="1100" dirty="0">
                  <a:solidFill>
                    <a:srgbClr val="94A9B9"/>
                  </a:solidFill>
                </a:rPr>
              </a:br>
              <a:r>
                <a:rPr lang="en-GB" sz="1100" dirty="0">
                  <a:solidFill>
                    <a:srgbClr val="94A9B9"/>
                  </a:solidFill>
                </a:rPr>
                <a:t>beverages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BB679BC-B9C4-4B8A-A825-66EBC793B08F}"/>
                </a:ext>
              </a:extLst>
            </p:cNvPr>
            <p:cNvSpPr txBox="1"/>
            <p:nvPr/>
          </p:nvSpPr>
          <p:spPr>
            <a:xfrm>
              <a:off x="4037982" y="2413811"/>
              <a:ext cx="538328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B9C7D1"/>
                  </a:solidFill>
                </a:rPr>
                <a:t>0%/0g of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5783D85-ED70-4EF5-8844-F6D655DDFB13}"/>
                </a:ext>
              </a:extLst>
            </p:cNvPr>
            <p:cNvSpPr txBox="1"/>
            <p:nvPr/>
          </p:nvSpPr>
          <p:spPr>
            <a:xfrm>
              <a:off x="3625680" y="2869154"/>
              <a:ext cx="950630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Nuts and seeds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F59B38B-137F-4824-AE5E-803601A2D1EC}"/>
                </a:ext>
              </a:extLst>
            </p:cNvPr>
            <p:cNvSpPr txBox="1"/>
            <p:nvPr/>
          </p:nvSpPr>
          <p:spPr>
            <a:xfrm>
              <a:off x="4332040" y="3324498"/>
              <a:ext cx="244270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Milk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4FD8B62-2648-4C54-9C63-C17A0802C48B}"/>
                </a:ext>
              </a:extLst>
            </p:cNvPr>
            <p:cNvSpPr txBox="1"/>
            <p:nvPr/>
          </p:nvSpPr>
          <p:spPr>
            <a:xfrm>
              <a:off x="4079991" y="3779841"/>
              <a:ext cx="496319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Calcium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EDC8B2-9C69-43A4-8892-8B8678B64146}"/>
                </a:ext>
              </a:extLst>
            </p:cNvPr>
            <p:cNvSpPr txBox="1"/>
            <p:nvPr/>
          </p:nvSpPr>
          <p:spPr>
            <a:xfrm>
              <a:off x="4302477" y="4235185"/>
              <a:ext cx="273833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Fruit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541A124-408A-4983-91E7-03D4812E0347}"/>
                </a:ext>
              </a:extLst>
            </p:cNvPr>
            <p:cNvSpPr txBox="1"/>
            <p:nvPr/>
          </p:nvSpPr>
          <p:spPr>
            <a:xfrm>
              <a:off x="3845056" y="4690528"/>
              <a:ext cx="731254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Whole grain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5749C73-9377-45AC-9E53-C50F5C491237}"/>
                </a:ext>
              </a:extLst>
            </p:cNvPr>
            <p:cNvSpPr txBox="1"/>
            <p:nvPr/>
          </p:nvSpPr>
          <p:spPr>
            <a:xfrm>
              <a:off x="4014644" y="5145870"/>
              <a:ext cx="561666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Omega 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3A7748A-FFDF-4F0F-923E-5642971D66CA}"/>
                </a:ext>
              </a:extLst>
            </p:cNvPr>
            <p:cNvSpPr txBox="1"/>
            <p:nvPr/>
          </p:nvSpPr>
          <p:spPr>
            <a:xfrm>
              <a:off x="3398524" y="5601211"/>
              <a:ext cx="1177786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94A9B9"/>
                  </a:solidFill>
                </a:rPr>
                <a:t>Polyunsaturated fat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B5C5E78-53ED-403F-8A4A-3A4C560F5014}"/>
                </a:ext>
              </a:extLst>
            </p:cNvPr>
            <p:cNvSpPr txBox="1"/>
            <p:nvPr/>
          </p:nvSpPr>
          <p:spPr>
            <a:xfrm>
              <a:off x="4688821" y="2413811"/>
              <a:ext cx="465202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B9C7D1"/>
                  </a:solidFill>
                </a:rPr>
                <a:t>TRMEL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3E1CA44-6DFC-4F69-8C86-30E8DC36898E}"/>
                </a:ext>
              </a:extLst>
            </p:cNvPr>
            <p:cNvSpPr txBox="1"/>
            <p:nvPr/>
          </p:nvSpPr>
          <p:spPr>
            <a:xfrm>
              <a:off x="6416650" y="2413811"/>
              <a:ext cx="10643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100" dirty="0">
                  <a:solidFill>
                    <a:srgbClr val="B9C7D1"/>
                  </a:solidFill>
                </a:rPr>
                <a:t>200% </a:t>
              </a:r>
              <a:r>
                <a:rPr lang="en-GB" sz="1100">
                  <a:solidFill>
                    <a:srgbClr val="B9C7D1"/>
                  </a:solidFill>
                </a:rPr>
                <a:t>Of TMREL</a:t>
              </a:r>
              <a:endParaRPr lang="en-GB" sz="1100" dirty="0">
                <a:solidFill>
                  <a:srgbClr val="B9C7D1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D02C880-A31B-4B80-AE5C-57300A35FCE5}"/>
                </a:ext>
              </a:extLst>
            </p:cNvPr>
            <p:cNvSpPr txBox="1"/>
            <p:nvPr/>
          </p:nvSpPr>
          <p:spPr>
            <a:xfrm>
              <a:off x="5482867" y="2661637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pt-PT" sz="1200" b="1" dirty="0"/>
                <a:t>20.5g</a:t>
              </a:r>
              <a:endParaRPr lang="en-GB" sz="1200" b="1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D4D6577-1803-44F6-BEB4-BA5577171DD4}"/>
                </a:ext>
              </a:extLst>
            </p:cNvPr>
            <p:cNvSpPr txBox="1"/>
            <p:nvPr/>
          </p:nvSpPr>
          <p:spPr>
            <a:xfrm>
              <a:off x="5482867" y="3111470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435g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1AF3E31-D73F-4DA1-9DEE-272B7AE17120}"/>
                </a:ext>
              </a:extLst>
            </p:cNvPr>
            <p:cNvSpPr txBox="1"/>
            <p:nvPr/>
          </p:nvSpPr>
          <p:spPr>
            <a:xfrm>
              <a:off x="5482867" y="3573460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1.25g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56A6672-A353-4BE5-AB8F-B5C8ED07A80D}"/>
                </a:ext>
              </a:extLst>
            </p:cNvPr>
            <p:cNvSpPr txBox="1"/>
            <p:nvPr/>
          </p:nvSpPr>
          <p:spPr>
            <a:xfrm>
              <a:off x="5482867" y="4023292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250g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347AF10-2AD5-4517-A93F-9ED7D69F787F}"/>
                </a:ext>
              </a:extLst>
            </p:cNvPr>
            <p:cNvSpPr txBox="1"/>
            <p:nvPr/>
          </p:nvSpPr>
          <p:spPr>
            <a:xfrm>
              <a:off x="5482867" y="4485283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125g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ADE9FCC-AB5C-496C-AF43-2BBEF44C24D8}"/>
                </a:ext>
              </a:extLst>
            </p:cNvPr>
            <p:cNvSpPr txBox="1"/>
            <p:nvPr/>
          </p:nvSpPr>
          <p:spPr>
            <a:xfrm>
              <a:off x="5482867" y="4947273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0.25g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A6342D1-C4C8-45B9-825C-4723A414AF6B}"/>
                </a:ext>
              </a:extLst>
            </p:cNvPr>
            <p:cNvSpPr txBox="1"/>
            <p:nvPr/>
          </p:nvSpPr>
          <p:spPr>
            <a:xfrm>
              <a:off x="5482867" y="5384948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11%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BA9AB4C-269D-4B21-93E4-8FE31618CCC7}"/>
                </a:ext>
              </a:extLst>
            </p:cNvPr>
            <p:cNvSpPr txBox="1"/>
            <p:nvPr/>
          </p:nvSpPr>
          <p:spPr>
            <a:xfrm>
              <a:off x="5307396" y="2171072"/>
              <a:ext cx="1246244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rgbClr val="B9C7D1"/>
                  </a:solidFill>
                </a:defRPr>
              </a:lvl1pPr>
            </a:lstStyle>
            <a:p>
              <a:pPr algn="ctr"/>
              <a:r>
                <a:rPr lang="pt-PT" b="1" dirty="0"/>
                <a:t>Midpoint of TRMEL</a:t>
              </a:r>
              <a:endParaRPr lang="en-GB" b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2490F4A-E1BE-4D6D-A343-CC090790B67A}"/>
                </a:ext>
              </a:extLst>
            </p:cNvPr>
            <p:cNvSpPr txBox="1"/>
            <p:nvPr/>
          </p:nvSpPr>
          <p:spPr>
            <a:xfrm>
              <a:off x="9203105" y="2661637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pt-PT" sz="1200" b="1" dirty="0"/>
                <a:t>60g</a:t>
              </a:r>
              <a:endParaRPr lang="en-GB" sz="1200" b="1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7DE350C-3F96-43CF-8BB8-BE1FDC2A5A80}"/>
                </a:ext>
              </a:extLst>
            </p:cNvPr>
            <p:cNvSpPr txBox="1"/>
            <p:nvPr/>
          </p:nvSpPr>
          <p:spPr>
            <a:xfrm>
              <a:off x="9203105" y="3111470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0.5%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0AB80B8-3C7A-4002-9E5B-1CDEB35CABAD}"/>
                </a:ext>
              </a:extLst>
            </p:cNvPr>
            <p:cNvSpPr txBox="1"/>
            <p:nvPr/>
          </p:nvSpPr>
          <p:spPr>
            <a:xfrm>
              <a:off x="9203105" y="3573460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7%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4BFE36F-1B2C-49A3-AFD3-CF8C15C1A0C5}"/>
                </a:ext>
              </a:extLst>
            </p:cNvPr>
            <p:cNvSpPr txBox="1"/>
            <p:nvPr/>
          </p:nvSpPr>
          <p:spPr>
            <a:xfrm>
              <a:off x="9203105" y="4023292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22.5g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2A80232-9443-4081-8A0C-3D0E73632772}"/>
                </a:ext>
              </a:extLst>
            </p:cNvPr>
            <p:cNvSpPr txBox="1"/>
            <p:nvPr/>
          </p:nvSpPr>
          <p:spPr>
            <a:xfrm>
              <a:off x="9203105" y="4485283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2g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4C1DF38-8103-4C3A-923F-5A9DDB2EBC6D}"/>
                </a:ext>
              </a:extLst>
            </p:cNvPr>
            <p:cNvSpPr txBox="1"/>
            <p:nvPr/>
          </p:nvSpPr>
          <p:spPr>
            <a:xfrm>
              <a:off x="9203105" y="4947273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2g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1CBEA68-393E-48DD-9C0D-E6AA5C1A8B3F}"/>
                </a:ext>
              </a:extLst>
            </p:cNvPr>
            <p:cNvSpPr txBox="1"/>
            <p:nvPr/>
          </p:nvSpPr>
          <p:spPr>
            <a:xfrm>
              <a:off x="9203105" y="5384948"/>
              <a:ext cx="865058" cy="17923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200" b="1" dirty="0"/>
                <a:t>2.5g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B72B6FD-2802-4360-8473-6BEAC9A9AD9E}"/>
                </a:ext>
              </a:extLst>
            </p:cNvPr>
            <p:cNvSpPr txBox="1"/>
            <p:nvPr/>
          </p:nvSpPr>
          <p:spPr>
            <a:xfrm>
              <a:off x="9484866" y="2180597"/>
              <a:ext cx="312728" cy="164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rgbClr val="B9C7D1"/>
                  </a:solidFill>
                </a:defRPr>
              </a:lvl1pPr>
            </a:lstStyle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360g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351A662-0284-4E34-8B1A-0D71EF419A04}"/>
                </a:ext>
              </a:extLst>
            </p:cNvPr>
            <p:cNvSpPr/>
            <p:nvPr/>
          </p:nvSpPr>
          <p:spPr>
            <a:xfrm>
              <a:off x="11050698" y="4710768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4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4" y="5329"/>
                    <a:pt x="119013" y="30778"/>
                    <a:pt x="119013" y="621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r>
                <a:rPr lang="en-GB" sz="500" dirty="0"/>
                <a:t>g</a:t>
              </a: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FCA0F18-215C-46A3-B8DB-08620CE5ABFB}"/>
                </a:ext>
              </a:extLst>
            </p:cNvPr>
            <p:cNvSpPr/>
            <p:nvPr/>
          </p:nvSpPr>
          <p:spPr>
            <a:xfrm>
              <a:off x="11293794" y="5165541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4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4" y="5329"/>
                    <a:pt x="119013" y="30778"/>
                    <a:pt x="119013" y="621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r>
                <a:rPr lang="en-GB" sz="500" dirty="0"/>
                <a:t>g</a:t>
              </a: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977394-511F-4960-B105-7E355BF0C7BC}"/>
                </a:ext>
              </a:extLst>
            </p:cNvPr>
            <p:cNvSpPr/>
            <p:nvPr/>
          </p:nvSpPr>
          <p:spPr>
            <a:xfrm>
              <a:off x="11432972" y="5610566"/>
              <a:ext cx="117237" cy="117237"/>
            </a:xfrm>
            <a:custGeom>
              <a:avLst/>
              <a:gdLst>
                <a:gd name="connsiteX0" fmla="*/ 119013 w 120789"/>
                <a:gd name="connsiteY0" fmla="*/ 62171 h 120789"/>
                <a:gd name="connsiteX1" fmla="*/ 62171 w 120789"/>
                <a:gd name="connsiteY1" fmla="*/ 119013 h 120789"/>
                <a:gd name="connsiteX2" fmla="*/ 5329 w 120789"/>
                <a:gd name="connsiteY2" fmla="*/ 62171 h 120789"/>
                <a:gd name="connsiteX3" fmla="*/ 62171 w 120789"/>
                <a:gd name="connsiteY3" fmla="*/ 5329 h 120789"/>
                <a:gd name="connsiteX4" fmla="*/ 119013 w 120789"/>
                <a:gd name="connsiteY4" fmla="*/ 62171 h 12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89" h="120789">
                  <a:moveTo>
                    <a:pt x="119013" y="62171"/>
                  </a:moveTo>
                  <a:cubicBezTo>
                    <a:pt x="119013" y="93564"/>
                    <a:pt x="93564" y="119013"/>
                    <a:pt x="62171" y="119013"/>
                  </a:cubicBezTo>
                  <a:cubicBezTo>
                    <a:pt x="30778" y="119013"/>
                    <a:pt x="5329" y="93564"/>
                    <a:pt x="5329" y="62171"/>
                  </a:cubicBezTo>
                  <a:cubicBezTo>
                    <a:pt x="5329" y="30778"/>
                    <a:pt x="30778" y="5329"/>
                    <a:pt x="62171" y="5329"/>
                  </a:cubicBezTo>
                  <a:cubicBezTo>
                    <a:pt x="93564" y="5329"/>
                    <a:pt x="119013" y="30778"/>
                    <a:pt x="119013" y="621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r>
                <a:rPr lang="en-GB" sz="500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5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27A1348-B32B-4026-8B30-9BD0C349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9BA29-17EB-4D93-8354-C43A5A8ED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 some regions up to 33% of school-aged children eat no fruit daily – and up to 59% consume soda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1EA01-D19C-4677-847A-85893C7D27D7}"/>
              </a:ext>
            </a:extLst>
          </p:cNvPr>
          <p:cNvSpPr txBox="1"/>
          <p:nvPr/>
        </p:nvSpPr>
        <p:spPr>
          <a:xfrm>
            <a:off x="546826" y="2160455"/>
            <a:ext cx="2634750" cy="161158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Prevalence of daily fruit, vegetable and soda intake among school-age children and adolescents</a:t>
            </a:r>
            <a:endParaRPr lang="en-GB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E56B7DD-BF5B-4BB0-B130-33CD3573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642870"/>
              </p:ext>
            </p:extLst>
          </p:nvPr>
        </p:nvGraphicFramePr>
        <p:xfrm>
          <a:off x="2927350" y="2160455"/>
          <a:ext cx="8086770" cy="398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21075EC-1C01-4A63-8C06-5C2628FCD2F5}"/>
              </a:ext>
            </a:extLst>
          </p:cNvPr>
          <p:cNvSpPr/>
          <p:nvPr/>
        </p:nvSpPr>
        <p:spPr>
          <a:xfrm>
            <a:off x="644017" y="4967006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A3BAC-72ED-4ABD-A9F9-A86CAB2D5FA4}"/>
              </a:ext>
            </a:extLst>
          </p:cNvPr>
          <p:cNvSpPr txBox="1"/>
          <p:nvPr/>
        </p:nvSpPr>
        <p:spPr>
          <a:xfrm>
            <a:off x="905955" y="4957171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Africa</a:t>
            </a:r>
            <a:endParaRPr lang="en-GB" sz="12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268522-4313-4E6B-B203-147F45107CD6}"/>
              </a:ext>
            </a:extLst>
          </p:cNvPr>
          <p:cNvSpPr/>
          <p:nvPr/>
        </p:nvSpPr>
        <p:spPr>
          <a:xfrm>
            <a:off x="644017" y="5373419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84E3A-F2B0-4644-90F6-661FC298430D}"/>
              </a:ext>
            </a:extLst>
          </p:cNvPr>
          <p:cNvSpPr txBox="1"/>
          <p:nvPr/>
        </p:nvSpPr>
        <p:spPr>
          <a:xfrm>
            <a:off x="905955" y="5395200"/>
            <a:ext cx="249152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Latin America </a:t>
            </a:r>
            <a:br>
              <a:rPr lang="pt-PT" sz="1200" b="1" dirty="0"/>
            </a:br>
            <a:r>
              <a:rPr lang="pt-PT" sz="1200" b="1" dirty="0"/>
              <a:t>and the Caribbean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5FBA58-195B-4669-A44A-F6B9899079D6}"/>
              </a:ext>
            </a:extLst>
          </p:cNvPr>
          <p:cNvSpPr/>
          <p:nvPr/>
        </p:nvSpPr>
        <p:spPr>
          <a:xfrm>
            <a:off x="644017" y="4555526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7CF94-8AA3-42AD-BEB2-2C9CA347D9DE}"/>
              </a:ext>
            </a:extLst>
          </p:cNvPr>
          <p:cNvSpPr txBox="1"/>
          <p:nvPr/>
        </p:nvSpPr>
        <p:spPr>
          <a:xfrm>
            <a:off x="905955" y="4549920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Oceania</a:t>
            </a:r>
            <a:endParaRPr lang="en-GB" sz="1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2991F9-20D1-48E6-BB6C-FF872CA971AC}"/>
              </a:ext>
            </a:extLst>
          </p:cNvPr>
          <p:cNvSpPr/>
          <p:nvPr/>
        </p:nvSpPr>
        <p:spPr>
          <a:xfrm>
            <a:off x="644017" y="4151666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C8FF3A-7A9B-4EA9-9977-64CBBFF2F474}"/>
              </a:ext>
            </a:extLst>
          </p:cNvPr>
          <p:cNvSpPr txBox="1"/>
          <p:nvPr/>
        </p:nvSpPr>
        <p:spPr>
          <a:xfrm>
            <a:off x="905955" y="4142669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Asia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7807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6DB35-6A1E-49A5-901C-535D4E11E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69% packaged foods aren’t aligned with healthy diets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40DCF-04C5-40C6-A55B-13D5A7A9EF85}"/>
              </a:ext>
            </a:extLst>
          </p:cNvPr>
          <p:cNvSpPr txBox="1"/>
          <p:nvPr/>
        </p:nvSpPr>
        <p:spPr>
          <a:xfrm>
            <a:off x="559129" y="1600672"/>
            <a:ext cx="10109779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Trends and patterns in per capita packaged food category sales by region, 2005–2017</a:t>
            </a:r>
            <a:endParaRPr lang="en-GB" sz="2000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6855CA-59DD-48E3-B348-C829D9C2BD9B}"/>
              </a:ext>
            </a:extLst>
          </p:cNvPr>
          <p:cNvGrpSpPr/>
          <p:nvPr/>
        </p:nvGrpSpPr>
        <p:grpSpPr>
          <a:xfrm>
            <a:off x="642430" y="2167552"/>
            <a:ext cx="2490889" cy="3826333"/>
            <a:chOff x="642430" y="2192952"/>
            <a:chExt cx="2490889" cy="3826333"/>
          </a:xfrm>
        </p:grpSpPr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61CED11-86BA-46B3-AD1A-1ADACE38093E}"/>
                </a:ext>
              </a:extLst>
            </p:cNvPr>
            <p:cNvSpPr/>
            <p:nvPr/>
          </p:nvSpPr>
          <p:spPr>
            <a:xfrm>
              <a:off x="642430" y="2921072"/>
              <a:ext cx="185738" cy="185738"/>
            </a:xfrm>
            <a:prstGeom prst="ellipse">
              <a:avLst/>
            </a:prstGeom>
            <a:solidFill>
              <a:srgbClr val="465F6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7BFE9137-DECA-4F56-9EA8-1C415E2033FE}"/>
                </a:ext>
              </a:extLst>
            </p:cNvPr>
            <p:cNvSpPr txBox="1"/>
            <p:nvPr/>
          </p:nvSpPr>
          <p:spPr>
            <a:xfrm>
              <a:off x="904368" y="2825817"/>
              <a:ext cx="212621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Sweet biscuits, snack</a:t>
              </a:r>
              <a:br>
                <a:rPr lang="pt-PT" sz="1200" b="1" dirty="0"/>
              </a:br>
              <a:r>
                <a:rPr lang="pt-PT" sz="1200" b="1" dirty="0"/>
                <a:t>bars and fruit snacks </a:t>
              </a:r>
              <a:endParaRPr lang="en-GB" sz="1200" b="1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5E9789D3-A99D-419E-A3E2-DC72AD7E6FFA}"/>
                </a:ext>
              </a:extLst>
            </p:cNvPr>
            <p:cNvSpPr/>
            <p:nvPr/>
          </p:nvSpPr>
          <p:spPr>
            <a:xfrm>
              <a:off x="642430" y="5469487"/>
              <a:ext cx="185738" cy="1857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7B454AF0-AE85-4DBB-AD3C-75B65D626F37}"/>
                </a:ext>
              </a:extLst>
            </p:cNvPr>
            <p:cNvSpPr txBox="1"/>
            <p:nvPr/>
          </p:nvSpPr>
          <p:spPr>
            <a:xfrm>
              <a:off x="904368" y="5477225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Dried processed foods</a:t>
              </a:r>
              <a:endParaRPr lang="en-GB" sz="1200" b="1" dirty="0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84EB13D-BBD8-4001-8959-C879591698CF}"/>
                </a:ext>
              </a:extLst>
            </p:cNvPr>
            <p:cNvSpPr/>
            <p:nvPr/>
          </p:nvSpPr>
          <p:spPr>
            <a:xfrm>
              <a:off x="642430" y="5105428"/>
              <a:ext cx="185738" cy="185738"/>
            </a:xfrm>
            <a:prstGeom prst="ellipse">
              <a:avLst/>
            </a:prstGeom>
            <a:solidFill>
              <a:srgbClr val="94A7B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B6A4F516-3B65-4546-9778-A5DFE47FB26C}"/>
                </a:ext>
              </a:extLst>
            </p:cNvPr>
            <p:cNvSpPr txBox="1"/>
            <p:nvPr/>
          </p:nvSpPr>
          <p:spPr>
            <a:xfrm>
              <a:off x="904368" y="5107665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Processed meat and seafood</a:t>
              </a:r>
              <a:endParaRPr lang="en-GB" sz="1200" b="1" dirty="0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04185D-D0CA-46CA-9DDC-06C69473925C}"/>
                </a:ext>
              </a:extLst>
            </p:cNvPr>
            <p:cNvSpPr/>
            <p:nvPr/>
          </p:nvSpPr>
          <p:spPr>
            <a:xfrm>
              <a:off x="642430" y="4741369"/>
              <a:ext cx="185738" cy="18573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D8F775E2-10F8-4FDF-96CC-7E3C32ECE793}"/>
                </a:ext>
              </a:extLst>
            </p:cNvPr>
            <p:cNvSpPr txBox="1"/>
            <p:nvPr/>
          </p:nvSpPr>
          <p:spPr>
            <a:xfrm>
              <a:off x="904368" y="4652293"/>
              <a:ext cx="212621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Sauces, dressings and</a:t>
              </a:r>
              <a:br>
                <a:rPr lang="pt-PT" sz="1200" b="1" dirty="0"/>
              </a:br>
              <a:r>
                <a:rPr lang="pt-PT" sz="1200" b="1" dirty="0"/>
                <a:t>condiments</a:t>
              </a:r>
              <a:endParaRPr lang="en-GB" sz="1200" b="1" dirty="0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C78B692-8F21-4AD7-B7FA-E1CBA84A3287}"/>
                </a:ext>
              </a:extLst>
            </p:cNvPr>
            <p:cNvSpPr/>
            <p:nvPr/>
          </p:nvSpPr>
          <p:spPr>
            <a:xfrm>
              <a:off x="642430" y="4377310"/>
              <a:ext cx="185738" cy="18573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FDBA9513-00EF-4DF3-B1B3-068F2D9EBADC}"/>
                </a:ext>
              </a:extLst>
            </p:cNvPr>
            <p:cNvSpPr txBox="1"/>
            <p:nvPr/>
          </p:nvSpPr>
          <p:spPr>
            <a:xfrm>
              <a:off x="904368" y="438158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Edible oils</a:t>
              </a:r>
              <a:endParaRPr lang="en-GB" sz="1200" b="1" dirty="0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B360D543-07A9-492C-8BA2-B902BF4B692C}"/>
                </a:ext>
              </a:extLst>
            </p:cNvPr>
            <p:cNvSpPr/>
            <p:nvPr/>
          </p:nvSpPr>
          <p:spPr>
            <a:xfrm>
              <a:off x="642430" y="5833547"/>
              <a:ext cx="185738" cy="1857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B5BA9B92-5AE8-43C7-A199-7FA6C80BF09C}"/>
                </a:ext>
              </a:extLst>
            </p:cNvPr>
            <p:cNvSpPr txBox="1"/>
            <p:nvPr/>
          </p:nvSpPr>
          <p:spPr>
            <a:xfrm>
              <a:off x="904368" y="5834084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Baked goods</a:t>
              </a:r>
              <a:endParaRPr lang="en-GB" sz="1200" b="1" dirty="0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CE37508-18B9-491A-A360-B8A627F32B0E}"/>
                </a:ext>
              </a:extLst>
            </p:cNvPr>
            <p:cNvSpPr/>
            <p:nvPr/>
          </p:nvSpPr>
          <p:spPr>
            <a:xfrm>
              <a:off x="642430" y="4013251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200" b="1" dirty="0"/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E7E6681C-5758-4BE4-8821-53F96C64C0F3}"/>
                </a:ext>
              </a:extLst>
            </p:cNvPr>
            <p:cNvSpPr txBox="1"/>
            <p:nvPr/>
          </p:nvSpPr>
          <p:spPr>
            <a:xfrm>
              <a:off x="904368" y="3921454"/>
              <a:ext cx="22289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Ice </a:t>
              </a:r>
              <a:r>
                <a:rPr lang="pt-PT" sz="1200" b="1" dirty="0" err="1"/>
                <a:t>cream</a:t>
              </a:r>
              <a:r>
                <a:rPr lang="pt-PT" sz="1200" b="1" dirty="0"/>
                <a:t> </a:t>
              </a:r>
              <a:r>
                <a:rPr lang="pt-PT" sz="1200" b="1" dirty="0" err="1"/>
                <a:t>and</a:t>
              </a:r>
              <a:br>
                <a:rPr lang="pt-PT" sz="1200" b="1" dirty="0"/>
              </a:br>
              <a:r>
                <a:rPr lang="pt-PT" sz="1200" b="1" dirty="0" err="1"/>
                <a:t>frozen</a:t>
              </a:r>
              <a:r>
                <a:rPr lang="pt-PT" sz="1200" b="1" dirty="0"/>
                <a:t> desserts</a:t>
              </a:r>
              <a:endParaRPr lang="en-GB" sz="1200" b="1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E0917C5B-6126-4F9D-8C3A-A897CEA3D86A}"/>
                </a:ext>
              </a:extLst>
            </p:cNvPr>
            <p:cNvSpPr/>
            <p:nvPr/>
          </p:nvSpPr>
          <p:spPr>
            <a:xfrm>
              <a:off x="642430" y="3649191"/>
              <a:ext cx="185738" cy="185738"/>
            </a:xfrm>
            <a:prstGeom prst="ellipse">
              <a:avLst/>
            </a:prstGeom>
            <a:solidFill>
              <a:srgbClr val="E9F3F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9DA894C5-C75A-42CB-8199-C78D764317F9}"/>
                </a:ext>
              </a:extLst>
            </p:cNvPr>
            <p:cNvSpPr txBox="1"/>
            <p:nvPr/>
          </p:nvSpPr>
          <p:spPr>
            <a:xfrm>
              <a:off x="904368" y="3649161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Savoury snacks</a:t>
              </a:r>
              <a:endParaRPr lang="en-GB" sz="1200" b="1" dirty="0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FCE4BF1-707D-46A5-B35F-4F47004B065F}"/>
                </a:ext>
              </a:extLst>
            </p:cNvPr>
            <p:cNvSpPr/>
            <p:nvPr/>
          </p:nvSpPr>
          <p:spPr>
            <a:xfrm>
              <a:off x="642430" y="3285131"/>
              <a:ext cx="185738" cy="18573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798CD73-13FF-42EB-925C-A21D810583AC}"/>
                </a:ext>
              </a:extLst>
            </p:cNvPr>
            <p:cNvSpPr txBox="1"/>
            <p:nvPr/>
          </p:nvSpPr>
          <p:spPr>
            <a:xfrm>
              <a:off x="904368" y="3276426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Confectionary</a:t>
              </a:r>
              <a:endParaRPr lang="en-GB" sz="1200" b="1" dirty="0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CC5090E-8318-4B95-906B-1A86E5A89C60}"/>
                </a:ext>
              </a:extLst>
            </p:cNvPr>
            <p:cNvSpPr/>
            <p:nvPr/>
          </p:nvSpPr>
          <p:spPr>
            <a:xfrm>
              <a:off x="642430" y="2192952"/>
              <a:ext cx="185738" cy="18573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81B32BEF-A4EF-4327-80C6-CC3DD58F7F08}"/>
                </a:ext>
              </a:extLst>
            </p:cNvPr>
            <p:cNvSpPr txBox="1"/>
            <p:nvPr/>
          </p:nvSpPr>
          <p:spPr>
            <a:xfrm>
              <a:off x="904368" y="2193489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Breakfast cereals</a:t>
              </a:r>
              <a:endParaRPr lang="en-GB" sz="1200" b="1" dirty="0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93CADC38-7C42-4B36-BDF1-58EC6ABCD93F}"/>
                </a:ext>
              </a:extLst>
            </p:cNvPr>
            <p:cNvSpPr/>
            <p:nvPr/>
          </p:nvSpPr>
          <p:spPr>
            <a:xfrm>
              <a:off x="642430" y="2557012"/>
              <a:ext cx="185738" cy="18573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6BD50CE-62F6-4954-93DD-3483F82D8394}"/>
                </a:ext>
              </a:extLst>
            </p:cNvPr>
            <p:cNvSpPr txBox="1"/>
            <p:nvPr/>
          </p:nvSpPr>
          <p:spPr>
            <a:xfrm>
              <a:off x="904368" y="2559874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Ready meals</a:t>
              </a:r>
              <a:endParaRPr lang="en-GB" sz="1200" b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DA010F-ED18-43C0-885B-18549F014606}"/>
              </a:ext>
            </a:extLst>
          </p:cNvPr>
          <p:cNvGrpSpPr/>
          <p:nvPr/>
        </p:nvGrpSpPr>
        <p:grpSpPr>
          <a:xfrm>
            <a:off x="2985876" y="2371088"/>
            <a:ext cx="8040008" cy="3666919"/>
            <a:chOff x="3150976" y="1580974"/>
            <a:chExt cx="8040008" cy="453323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F616F4-472C-46EF-8643-6AD9F6FB5687}"/>
                </a:ext>
              </a:extLst>
            </p:cNvPr>
            <p:cNvSpPr/>
            <p:nvPr/>
          </p:nvSpPr>
          <p:spPr>
            <a:xfrm flipV="1">
              <a:off x="3936999" y="1676232"/>
              <a:ext cx="6157091" cy="87783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8C700B-64E6-442A-95E0-E11D0FA1CAA3}"/>
                </a:ext>
              </a:extLst>
            </p:cNvPr>
            <p:cNvSpPr/>
            <p:nvPr/>
          </p:nvSpPr>
          <p:spPr>
            <a:xfrm>
              <a:off x="3886535" y="2096039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5A511B-5406-4862-BED6-A9517CD365F8}"/>
                </a:ext>
              </a:extLst>
            </p:cNvPr>
            <p:cNvSpPr/>
            <p:nvPr/>
          </p:nvSpPr>
          <p:spPr>
            <a:xfrm>
              <a:off x="3886535" y="2504978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D13887-9DE4-497D-89CA-DC5BAAD5E452}"/>
                </a:ext>
              </a:extLst>
            </p:cNvPr>
            <p:cNvSpPr/>
            <p:nvPr/>
          </p:nvSpPr>
          <p:spPr>
            <a:xfrm>
              <a:off x="3886535" y="2913917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88E303-7DE9-42A8-8C1B-1AD68F239D21}"/>
                </a:ext>
              </a:extLst>
            </p:cNvPr>
            <p:cNvSpPr/>
            <p:nvPr/>
          </p:nvSpPr>
          <p:spPr>
            <a:xfrm>
              <a:off x="3886535" y="3322787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06AF52-13F3-45EF-8171-B5F9EE22D74B}"/>
                </a:ext>
              </a:extLst>
            </p:cNvPr>
            <p:cNvSpPr/>
            <p:nvPr/>
          </p:nvSpPr>
          <p:spPr>
            <a:xfrm>
              <a:off x="3886535" y="3749494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30D6D9-859E-4CD2-AF3A-AC5B97B91D39}"/>
                </a:ext>
              </a:extLst>
            </p:cNvPr>
            <p:cNvSpPr/>
            <p:nvPr/>
          </p:nvSpPr>
          <p:spPr>
            <a:xfrm>
              <a:off x="3886535" y="4158433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5F15A5-9174-443A-AD9B-42ADBAB9A0F9}"/>
                </a:ext>
              </a:extLst>
            </p:cNvPr>
            <p:cNvSpPr/>
            <p:nvPr/>
          </p:nvSpPr>
          <p:spPr>
            <a:xfrm>
              <a:off x="3886535" y="4567372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2F5FA1-3E93-4D6C-B247-47F2D42D551A}"/>
                </a:ext>
              </a:extLst>
            </p:cNvPr>
            <p:cNvSpPr/>
            <p:nvPr/>
          </p:nvSpPr>
          <p:spPr>
            <a:xfrm>
              <a:off x="3886535" y="4994079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5C46D7-22C1-4CDC-8C25-49C23A98B5C4}"/>
                </a:ext>
              </a:extLst>
            </p:cNvPr>
            <p:cNvSpPr/>
            <p:nvPr/>
          </p:nvSpPr>
          <p:spPr>
            <a:xfrm>
              <a:off x="10211115" y="1669332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F8EB78-C078-4276-BF7C-5B52F4CD3815}"/>
                </a:ext>
              </a:extLst>
            </p:cNvPr>
            <p:cNvSpPr/>
            <p:nvPr/>
          </p:nvSpPr>
          <p:spPr>
            <a:xfrm>
              <a:off x="10211115" y="2096039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010DD6-E7FE-4DAF-B83B-E0B06830AD33}"/>
                </a:ext>
              </a:extLst>
            </p:cNvPr>
            <p:cNvSpPr/>
            <p:nvPr/>
          </p:nvSpPr>
          <p:spPr>
            <a:xfrm>
              <a:off x="10211115" y="2504978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48DC96-84F6-4ACD-89A6-E39880C87746}"/>
                </a:ext>
              </a:extLst>
            </p:cNvPr>
            <p:cNvSpPr/>
            <p:nvPr/>
          </p:nvSpPr>
          <p:spPr>
            <a:xfrm>
              <a:off x="10211115" y="2913917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928957-B5B9-4F06-8CE8-5FF799595711}"/>
                </a:ext>
              </a:extLst>
            </p:cNvPr>
            <p:cNvSpPr/>
            <p:nvPr/>
          </p:nvSpPr>
          <p:spPr>
            <a:xfrm>
              <a:off x="10211115" y="3322787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EDF2D6-6A3C-4CCD-BC18-ACB04EF8E9ED}"/>
                </a:ext>
              </a:extLst>
            </p:cNvPr>
            <p:cNvSpPr/>
            <p:nvPr/>
          </p:nvSpPr>
          <p:spPr>
            <a:xfrm>
              <a:off x="10211115" y="3749494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0B0542-9479-4A63-8E62-07F72E01749E}"/>
                </a:ext>
              </a:extLst>
            </p:cNvPr>
            <p:cNvSpPr/>
            <p:nvPr/>
          </p:nvSpPr>
          <p:spPr>
            <a:xfrm>
              <a:off x="10211115" y="4158433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3DA5EC-FD5B-424F-B47B-F61B2B82D03B}"/>
                </a:ext>
              </a:extLst>
            </p:cNvPr>
            <p:cNvSpPr/>
            <p:nvPr/>
          </p:nvSpPr>
          <p:spPr>
            <a:xfrm>
              <a:off x="10211115" y="4567372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FF739C-B708-447A-A00C-7BF8D350E7C7}"/>
                </a:ext>
              </a:extLst>
            </p:cNvPr>
            <p:cNvSpPr/>
            <p:nvPr/>
          </p:nvSpPr>
          <p:spPr>
            <a:xfrm>
              <a:off x="10211115" y="4994079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E4521B-5559-4856-AD95-462448A57A10}"/>
                </a:ext>
              </a:extLst>
            </p:cNvPr>
            <p:cNvSpPr/>
            <p:nvPr/>
          </p:nvSpPr>
          <p:spPr>
            <a:xfrm>
              <a:off x="6319945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F15D0B-7E51-47E0-A9CB-AEB1D8DF7F68}"/>
                </a:ext>
              </a:extLst>
            </p:cNvPr>
            <p:cNvSpPr/>
            <p:nvPr/>
          </p:nvSpPr>
          <p:spPr>
            <a:xfrm>
              <a:off x="6094847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B01BE4-78DE-465C-8635-405906AB0352}"/>
                </a:ext>
              </a:extLst>
            </p:cNvPr>
            <p:cNvSpPr/>
            <p:nvPr/>
          </p:nvSpPr>
          <p:spPr>
            <a:xfrm>
              <a:off x="6770072" y="4469545"/>
              <a:ext cx="142897" cy="932993"/>
            </a:xfrm>
            <a:custGeom>
              <a:avLst/>
              <a:gdLst>
                <a:gd name="connsiteX0" fmla="*/ 5911 w 148621"/>
                <a:gd name="connsiteY0" fmla="*/ 5762 h 938257"/>
                <a:gd name="connsiteX1" fmla="*/ 146464 w 148621"/>
                <a:gd name="connsiteY1" fmla="*/ 5762 h 938257"/>
                <a:gd name="connsiteX2" fmla="*/ 146464 w 148621"/>
                <a:gd name="connsiteY2" fmla="*/ 935534 h 938257"/>
                <a:gd name="connsiteX3" fmla="*/ 5911 w 148621"/>
                <a:gd name="connsiteY3" fmla="*/ 935534 h 9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38257">
                  <a:moveTo>
                    <a:pt x="5911" y="5762"/>
                  </a:moveTo>
                  <a:lnTo>
                    <a:pt x="146464" y="5762"/>
                  </a:lnTo>
                  <a:lnTo>
                    <a:pt x="146464" y="935534"/>
                  </a:lnTo>
                  <a:lnTo>
                    <a:pt x="5911" y="935534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AE9DDD-74F8-444F-9573-117FB39F7C4A}"/>
                </a:ext>
              </a:extLst>
            </p:cNvPr>
            <p:cNvSpPr/>
            <p:nvPr/>
          </p:nvSpPr>
          <p:spPr>
            <a:xfrm>
              <a:off x="6544974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54EB577-0FEC-4371-AE7B-D3CCD7D26507}"/>
                </a:ext>
              </a:extLst>
            </p:cNvPr>
            <p:cNvSpPr/>
            <p:nvPr/>
          </p:nvSpPr>
          <p:spPr>
            <a:xfrm>
              <a:off x="7108467" y="4042907"/>
              <a:ext cx="142897" cy="1358327"/>
            </a:xfrm>
            <a:custGeom>
              <a:avLst/>
              <a:gdLst>
                <a:gd name="connsiteX0" fmla="*/ 5911 w 148621"/>
                <a:gd name="connsiteY0" fmla="*/ 5762 h 1365993"/>
                <a:gd name="connsiteX1" fmla="*/ 146464 w 148621"/>
                <a:gd name="connsiteY1" fmla="*/ 5762 h 1365993"/>
                <a:gd name="connsiteX2" fmla="*/ 146464 w 148621"/>
                <a:gd name="connsiteY2" fmla="*/ 1364580 h 1365993"/>
                <a:gd name="connsiteX3" fmla="*/ 5911 w 148621"/>
                <a:gd name="connsiteY3" fmla="*/ 1364580 h 136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659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64580"/>
                  </a:lnTo>
                  <a:lnTo>
                    <a:pt x="5911" y="136458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E9AFBC-ABBC-4369-A993-5B600FC77D16}"/>
                </a:ext>
              </a:extLst>
            </p:cNvPr>
            <p:cNvSpPr/>
            <p:nvPr/>
          </p:nvSpPr>
          <p:spPr>
            <a:xfrm>
              <a:off x="5722428" y="4078442"/>
              <a:ext cx="142897" cy="1324026"/>
            </a:xfrm>
            <a:custGeom>
              <a:avLst/>
              <a:gdLst>
                <a:gd name="connsiteX0" fmla="*/ 5911 w 148621"/>
                <a:gd name="connsiteY0" fmla="*/ 5762 h 1331498"/>
                <a:gd name="connsiteX1" fmla="*/ 146464 w 148621"/>
                <a:gd name="connsiteY1" fmla="*/ 5762 h 1331498"/>
                <a:gd name="connsiteX2" fmla="*/ 146464 w 148621"/>
                <a:gd name="connsiteY2" fmla="*/ 1328843 h 1331498"/>
                <a:gd name="connsiteX3" fmla="*/ 5911 w 148621"/>
                <a:gd name="connsiteY3" fmla="*/ 1328843 h 13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31498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28843"/>
                  </a:lnTo>
                  <a:lnTo>
                    <a:pt x="5911" y="132884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3192B1-3DF1-45D1-BE11-DFC32CC3C69F}"/>
                </a:ext>
              </a:extLst>
            </p:cNvPr>
            <p:cNvSpPr/>
            <p:nvPr/>
          </p:nvSpPr>
          <p:spPr>
            <a:xfrm>
              <a:off x="7333565" y="4167352"/>
              <a:ext cx="142897" cy="1234843"/>
            </a:xfrm>
            <a:custGeom>
              <a:avLst/>
              <a:gdLst>
                <a:gd name="connsiteX0" fmla="*/ 5910 w 148621"/>
                <a:gd name="connsiteY0" fmla="*/ 5762 h 1241811"/>
                <a:gd name="connsiteX1" fmla="*/ 146464 w 148621"/>
                <a:gd name="connsiteY1" fmla="*/ 5762 h 1241811"/>
                <a:gd name="connsiteX2" fmla="*/ 146464 w 148621"/>
                <a:gd name="connsiteY2" fmla="*/ 1239433 h 1241811"/>
                <a:gd name="connsiteX3" fmla="*/ 5910 w 148621"/>
                <a:gd name="connsiteY3" fmla="*/ 1239433 h 124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241811">
                  <a:moveTo>
                    <a:pt x="5910" y="5762"/>
                  </a:moveTo>
                  <a:lnTo>
                    <a:pt x="146464" y="5762"/>
                  </a:lnTo>
                  <a:lnTo>
                    <a:pt x="146464" y="1239433"/>
                  </a:lnTo>
                  <a:lnTo>
                    <a:pt x="5910" y="123943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CBBD276-9B57-45FF-B556-363E11B717C6}"/>
                </a:ext>
              </a:extLst>
            </p:cNvPr>
            <p:cNvSpPr/>
            <p:nvPr/>
          </p:nvSpPr>
          <p:spPr>
            <a:xfrm>
              <a:off x="4393005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E693AE7-5582-48FA-A325-3AEFE109E0E2}"/>
                </a:ext>
              </a:extLst>
            </p:cNvPr>
            <p:cNvSpPr/>
            <p:nvPr/>
          </p:nvSpPr>
          <p:spPr>
            <a:xfrm>
              <a:off x="4167839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DB1186-E222-4419-AB94-05EC78C86EBF}"/>
                </a:ext>
              </a:extLst>
            </p:cNvPr>
            <p:cNvSpPr/>
            <p:nvPr/>
          </p:nvSpPr>
          <p:spPr>
            <a:xfrm>
              <a:off x="3942877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00443D-89AC-4C95-B69A-3D3178D3D42F}"/>
                </a:ext>
              </a:extLst>
            </p:cNvPr>
            <p:cNvSpPr/>
            <p:nvPr/>
          </p:nvSpPr>
          <p:spPr>
            <a:xfrm>
              <a:off x="5035840" y="3971766"/>
              <a:ext cx="142897" cy="1433791"/>
            </a:xfrm>
            <a:custGeom>
              <a:avLst/>
              <a:gdLst>
                <a:gd name="connsiteX0" fmla="*/ 5911 w 148621"/>
                <a:gd name="connsiteY0" fmla="*/ 5762 h 1441881"/>
                <a:gd name="connsiteX1" fmla="*/ 146464 w 148621"/>
                <a:gd name="connsiteY1" fmla="*/ 5762 h 1441881"/>
                <a:gd name="connsiteX2" fmla="*/ 146464 w 148621"/>
                <a:gd name="connsiteY2" fmla="*/ 1436122 h 1441881"/>
                <a:gd name="connsiteX3" fmla="*/ 5911 w 148621"/>
                <a:gd name="connsiteY3" fmla="*/ 1436122 h 144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44188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36122"/>
                  </a:lnTo>
                  <a:lnTo>
                    <a:pt x="5911" y="1436122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50436E-087E-427D-A287-48C6E49D513B}"/>
                </a:ext>
              </a:extLst>
            </p:cNvPr>
            <p:cNvSpPr/>
            <p:nvPr/>
          </p:nvSpPr>
          <p:spPr>
            <a:xfrm>
              <a:off x="5260870" y="4007302"/>
              <a:ext cx="142897" cy="1392629"/>
            </a:xfrm>
            <a:custGeom>
              <a:avLst/>
              <a:gdLst>
                <a:gd name="connsiteX0" fmla="*/ 5911 w 148621"/>
                <a:gd name="connsiteY0" fmla="*/ 5762 h 1400487"/>
                <a:gd name="connsiteX1" fmla="*/ 146464 w 148621"/>
                <a:gd name="connsiteY1" fmla="*/ 5762 h 1400487"/>
                <a:gd name="connsiteX2" fmla="*/ 146464 w 148621"/>
                <a:gd name="connsiteY2" fmla="*/ 1400385 h 1400487"/>
                <a:gd name="connsiteX3" fmla="*/ 5911 w 148621"/>
                <a:gd name="connsiteY3" fmla="*/ 1400385 h 140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4004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00385"/>
                  </a:lnTo>
                  <a:lnTo>
                    <a:pt x="5911" y="140038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8120DAE-6839-4AEE-A9ED-C1718DCD5281}"/>
                </a:ext>
              </a:extLst>
            </p:cNvPr>
            <p:cNvSpPr/>
            <p:nvPr/>
          </p:nvSpPr>
          <p:spPr>
            <a:xfrm>
              <a:off x="4618035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4FDEAE-311F-43C7-A876-B8190A52FD9B}"/>
                </a:ext>
              </a:extLst>
            </p:cNvPr>
            <p:cNvSpPr/>
            <p:nvPr/>
          </p:nvSpPr>
          <p:spPr>
            <a:xfrm>
              <a:off x="5497331" y="4042907"/>
              <a:ext cx="142897" cy="1358327"/>
            </a:xfrm>
            <a:custGeom>
              <a:avLst/>
              <a:gdLst>
                <a:gd name="connsiteX0" fmla="*/ 5911 w 148621"/>
                <a:gd name="connsiteY0" fmla="*/ 5762 h 1365993"/>
                <a:gd name="connsiteX1" fmla="*/ 146464 w 148621"/>
                <a:gd name="connsiteY1" fmla="*/ 5762 h 1365993"/>
                <a:gd name="connsiteX2" fmla="*/ 146464 w 148621"/>
                <a:gd name="connsiteY2" fmla="*/ 1364580 h 1365993"/>
                <a:gd name="connsiteX3" fmla="*/ 5911 w 148621"/>
                <a:gd name="connsiteY3" fmla="*/ 1364580 h 136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659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64580"/>
                  </a:lnTo>
                  <a:lnTo>
                    <a:pt x="5911" y="136458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3B40AEB-5BA9-4B55-8E73-1B05ACB9A518}"/>
                </a:ext>
              </a:extLst>
            </p:cNvPr>
            <p:cNvSpPr/>
            <p:nvPr/>
          </p:nvSpPr>
          <p:spPr>
            <a:xfrm>
              <a:off x="9190213" y="5180746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93572A-A70D-4D89-853A-D11CFF7DDAB4}"/>
                </a:ext>
              </a:extLst>
            </p:cNvPr>
            <p:cNvSpPr/>
            <p:nvPr/>
          </p:nvSpPr>
          <p:spPr>
            <a:xfrm>
              <a:off x="9415310" y="5162978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A65315C-A8DB-45D7-9223-2DBE9AD9863D}"/>
                </a:ext>
              </a:extLst>
            </p:cNvPr>
            <p:cNvSpPr/>
            <p:nvPr/>
          </p:nvSpPr>
          <p:spPr>
            <a:xfrm>
              <a:off x="8851818" y="4451777"/>
              <a:ext cx="142897" cy="953574"/>
            </a:xfrm>
            <a:custGeom>
              <a:avLst/>
              <a:gdLst>
                <a:gd name="connsiteX0" fmla="*/ 5910 w 148621"/>
                <a:gd name="connsiteY0" fmla="*/ 5762 h 958954"/>
                <a:gd name="connsiteX1" fmla="*/ 146464 w 148621"/>
                <a:gd name="connsiteY1" fmla="*/ 5762 h 958954"/>
                <a:gd name="connsiteX2" fmla="*/ 146464 w 148621"/>
                <a:gd name="connsiteY2" fmla="*/ 953402 h 958954"/>
                <a:gd name="connsiteX3" fmla="*/ 5910 w 148621"/>
                <a:gd name="connsiteY3" fmla="*/ 953402 h 9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58954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3402"/>
                  </a:lnTo>
                  <a:lnTo>
                    <a:pt x="5910" y="953402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49C3277-92C5-4AAB-837D-D665A3E343AB}"/>
                </a:ext>
              </a:extLst>
            </p:cNvPr>
            <p:cNvSpPr/>
            <p:nvPr/>
          </p:nvSpPr>
          <p:spPr>
            <a:xfrm>
              <a:off x="9876870" y="5145210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FBCF6C-590F-46F1-A534-D49EC22C5D48}"/>
                </a:ext>
              </a:extLst>
            </p:cNvPr>
            <p:cNvSpPr/>
            <p:nvPr/>
          </p:nvSpPr>
          <p:spPr>
            <a:xfrm>
              <a:off x="8615357" y="4558454"/>
              <a:ext cx="142897" cy="843809"/>
            </a:xfrm>
            <a:custGeom>
              <a:avLst/>
              <a:gdLst>
                <a:gd name="connsiteX0" fmla="*/ 5910 w 148621"/>
                <a:gd name="connsiteY0" fmla="*/ 5762 h 848571"/>
                <a:gd name="connsiteX1" fmla="*/ 146464 w 148621"/>
                <a:gd name="connsiteY1" fmla="*/ 5762 h 848571"/>
                <a:gd name="connsiteX2" fmla="*/ 146464 w 148621"/>
                <a:gd name="connsiteY2" fmla="*/ 846123 h 848571"/>
                <a:gd name="connsiteX3" fmla="*/ 5910 w 148621"/>
                <a:gd name="connsiteY3" fmla="*/ 846123 h 84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48571">
                  <a:moveTo>
                    <a:pt x="5910" y="5762"/>
                  </a:moveTo>
                  <a:lnTo>
                    <a:pt x="146464" y="5762"/>
                  </a:lnTo>
                  <a:lnTo>
                    <a:pt x="146464" y="846123"/>
                  </a:lnTo>
                  <a:lnTo>
                    <a:pt x="5910" y="84612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8E9B9E-497B-4013-9570-07AE0F3A11B5}"/>
                </a:ext>
              </a:extLst>
            </p:cNvPr>
            <p:cNvSpPr/>
            <p:nvPr/>
          </p:nvSpPr>
          <p:spPr>
            <a:xfrm>
              <a:off x="9640340" y="5162978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20D2490-E6CA-4F04-99FF-38E1658F7653}"/>
                </a:ext>
              </a:extLst>
            </p:cNvPr>
            <p:cNvSpPr/>
            <p:nvPr/>
          </p:nvSpPr>
          <p:spPr>
            <a:xfrm>
              <a:off x="7558662" y="4220656"/>
              <a:ext cx="142897" cy="1179961"/>
            </a:xfrm>
            <a:custGeom>
              <a:avLst/>
              <a:gdLst>
                <a:gd name="connsiteX0" fmla="*/ 5911 w 148621"/>
                <a:gd name="connsiteY0" fmla="*/ 5762 h 1186620"/>
                <a:gd name="connsiteX1" fmla="*/ 146464 w 148621"/>
                <a:gd name="connsiteY1" fmla="*/ 5762 h 1186620"/>
                <a:gd name="connsiteX2" fmla="*/ 146464 w 148621"/>
                <a:gd name="connsiteY2" fmla="*/ 1185828 h 1186620"/>
                <a:gd name="connsiteX3" fmla="*/ 5911 w 148621"/>
                <a:gd name="connsiteY3" fmla="*/ 1185828 h 1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8662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85828"/>
                  </a:lnTo>
                  <a:lnTo>
                    <a:pt x="5911" y="1185828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EA6B5C4-35F9-4829-B6DE-5AFEC738C00B}"/>
                </a:ext>
              </a:extLst>
            </p:cNvPr>
            <p:cNvSpPr/>
            <p:nvPr/>
          </p:nvSpPr>
          <p:spPr>
            <a:xfrm>
              <a:off x="8378963" y="4647363"/>
              <a:ext cx="142897" cy="754626"/>
            </a:xfrm>
            <a:custGeom>
              <a:avLst/>
              <a:gdLst>
                <a:gd name="connsiteX0" fmla="*/ 5911 w 148621"/>
                <a:gd name="connsiteY0" fmla="*/ 5762 h 758885"/>
                <a:gd name="connsiteX1" fmla="*/ 146464 w 148621"/>
                <a:gd name="connsiteY1" fmla="*/ 5762 h 758885"/>
                <a:gd name="connsiteX2" fmla="*/ 146464 w 148621"/>
                <a:gd name="connsiteY2" fmla="*/ 756713 h 758885"/>
                <a:gd name="connsiteX3" fmla="*/ 5911 w 148621"/>
                <a:gd name="connsiteY3" fmla="*/ 756713 h 75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588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756713"/>
                  </a:lnTo>
                  <a:lnTo>
                    <a:pt x="5911" y="75671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338CFC7-BF61-4967-88DA-3ACD5ED09F31}"/>
                </a:ext>
              </a:extLst>
            </p:cNvPr>
            <p:cNvSpPr/>
            <p:nvPr/>
          </p:nvSpPr>
          <p:spPr>
            <a:xfrm>
              <a:off x="7795056" y="4238424"/>
              <a:ext cx="142897" cy="1166240"/>
            </a:xfrm>
            <a:custGeom>
              <a:avLst/>
              <a:gdLst>
                <a:gd name="connsiteX0" fmla="*/ 5911 w 148621"/>
                <a:gd name="connsiteY0" fmla="*/ 5762 h 1172822"/>
                <a:gd name="connsiteX1" fmla="*/ 146464 w 148621"/>
                <a:gd name="connsiteY1" fmla="*/ 5762 h 1172822"/>
                <a:gd name="connsiteX2" fmla="*/ 146464 w 148621"/>
                <a:gd name="connsiteY2" fmla="*/ 1167960 h 1172822"/>
                <a:gd name="connsiteX3" fmla="*/ 5911 w 148621"/>
                <a:gd name="connsiteY3" fmla="*/ 1167960 h 117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67960"/>
                  </a:lnTo>
                  <a:lnTo>
                    <a:pt x="5911" y="116796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1E324D-5508-4FCB-8F42-0D009EC08808}"/>
                </a:ext>
              </a:extLst>
            </p:cNvPr>
            <p:cNvSpPr/>
            <p:nvPr/>
          </p:nvSpPr>
          <p:spPr>
            <a:xfrm>
              <a:off x="8142570" y="4754039"/>
              <a:ext cx="142897" cy="644863"/>
            </a:xfrm>
            <a:custGeom>
              <a:avLst/>
              <a:gdLst>
                <a:gd name="connsiteX0" fmla="*/ 5911 w 148621"/>
                <a:gd name="connsiteY0" fmla="*/ 5762 h 648501"/>
                <a:gd name="connsiteX1" fmla="*/ 146464 w 148621"/>
                <a:gd name="connsiteY1" fmla="*/ 5762 h 648501"/>
                <a:gd name="connsiteX2" fmla="*/ 146464 w 148621"/>
                <a:gd name="connsiteY2" fmla="*/ 649434 h 648501"/>
                <a:gd name="connsiteX3" fmla="*/ 5911 w 148621"/>
                <a:gd name="connsiteY3" fmla="*/ 649434 h 64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48501">
                  <a:moveTo>
                    <a:pt x="5911" y="5762"/>
                  </a:moveTo>
                  <a:lnTo>
                    <a:pt x="146464" y="5762"/>
                  </a:lnTo>
                  <a:lnTo>
                    <a:pt x="146464" y="649434"/>
                  </a:lnTo>
                  <a:lnTo>
                    <a:pt x="5911" y="649434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A6A8D9-3691-4C16-A0AD-CB6A1A628989}"/>
                </a:ext>
              </a:extLst>
            </p:cNvPr>
            <p:cNvSpPr/>
            <p:nvPr/>
          </p:nvSpPr>
          <p:spPr>
            <a:xfrm>
              <a:off x="5722428" y="3847322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471F3-F2CC-4571-B185-D19373533A72}"/>
                </a:ext>
              </a:extLst>
            </p:cNvPr>
            <p:cNvSpPr/>
            <p:nvPr/>
          </p:nvSpPr>
          <p:spPr>
            <a:xfrm>
              <a:off x="6319945" y="4220656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4E0D53-4E66-4117-96EE-B759079667FB}"/>
                </a:ext>
              </a:extLst>
            </p:cNvPr>
            <p:cNvSpPr/>
            <p:nvPr/>
          </p:nvSpPr>
          <p:spPr>
            <a:xfrm>
              <a:off x="5497331" y="3811717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53398C8-3DAE-4342-BFC7-39A5706B93B3}"/>
                </a:ext>
              </a:extLst>
            </p:cNvPr>
            <p:cNvSpPr/>
            <p:nvPr/>
          </p:nvSpPr>
          <p:spPr>
            <a:xfrm>
              <a:off x="6094847" y="4238424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B83695-E08E-4B1C-89A0-F6D1C16D26CC}"/>
                </a:ext>
              </a:extLst>
            </p:cNvPr>
            <p:cNvSpPr/>
            <p:nvPr/>
          </p:nvSpPr>
          <p:spPr>
            <a:xfrm>
              <a:off x="7108467" y="3438383"/>
              <a:ext cx="142897" cy="610561"/>
            </a:xfrm>
            <a:custGeom>
              <a:avLst/>
              <a:gdLst>
                <a:gd name="connsiteX0" fmla="*/ 5911 w 148621"/>
                <a:gd name="connsiteY0" fmla="*/ 5762 h 614006"/>
                <a:gd name="connsiteX1" fmla="*/ 146464 w 148621"/>
                <a:gd name="connsiteY1" fmla="*/ 5762 h 614006"/>
                <a:gd name="connsiteX2" fmla="*/ 146464 w 148621"/>
                <a:gd name="connsiteY2" fmla="*/ 613698 h 614006"/>
                <a:gd name="connsiteX3" fmla="*/ 5911 w 148621"/>
                <a:gd name="connsiteY3" fmla="*/ 613698 h 6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14006">
                  <a:moveTo>
                    <a:pt x="5911" y="5762"/>
                  </a:moveTo>
                  <a:lnTo>
                    <a:pt x="146464" y="5762"/>
                  </a:lnTo>
                  <a:lnTo>
                    <a:pt x="146464" y="613698"/>
                  </a:lnTo>
                  <a:lnTo>
                    <a:pt x="5911" y="61369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AD9D187-73A0-417F-BD74-DDAB19D49261}"/>
                </a:ext>
              </a:extLst>
            </p:cNvPr>
            <p:cNvSpPr/>
            <p:nvPr/>
          </p:nvSpPr>
          <p:spPr>
            <a:xfrm>
              <a:off x="6770072" y="4185119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CA1012F-413F-4FFF-A14E-4F90EF788CD6}"/>
                </a:ext>
              </a:extLst>
            </p:cNvPr>
            <p:cNvSpPr/>
            <p:nvPr/>
          </p:nvSpPr>
          <p:spPr>
            <a:xfrm>
              <a:off x="6544974" y="4220656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932587-7DAB-4C78-A86F-60A77E7F0012}"/>
                </a:ext>
              </a:extLst>
            </p:cNvPr>
            <p:cNvSpPr/>
            <p:nvPr/>
          </p:nvSpPr>
          <p:spPr>
            <a:xfrm>
              <a:off x="4167839" y="432733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1C283F-D98C-401E-99F1-0E79425053CF}"/>
                </a:ext>
              </a:extLst>
            </p:cNvPr>
            <p:cNvSpPr/>
            <p:nvPr/>
          </p:nvSpPr>
          <p:spPr>
            <a:xfrm>
              <a:off x="3942877" y="4238424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17045C6-285A-4D8C-893D-F5A514C912D6}"/>
                </a:ext>
              </a:extLst>
            </p:cNvPr>
            <p:cNvSpPr/>
            <p:nvPr/>
          </p:nvSpPr>
          <p:spPr>
            <a:xfrm>
              <a:off x="4393005" y="432733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1585E85-3F3F-4D44-8882-F1EC4EC4C7A5}"/>
                </a:ext>
              </a:extLst>
            </p:cNvPr>
            <p:cNvSpPr/>
            <p:nvPr/>
          </p:nvSpPr>
          <p:spPr>
            <a:xfrm>
              <a:off x="5260870" y="375841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7E3280-D2B3-4DD7-8B68-1CC461ADE275}"/>
                </a:ext>
              </a:extLst>
            </p:cNvPr>
            <p:cNvSpPr/>
            <p:nvPr/>
          </p:nvSpPr>
          <p:spPr>
            <a:xfrm>
              <a:off x="5035840" y="3740645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771C69-898A-4D3E-B078-8868CD9EFDAB}"/>
                </a:ext>
              </a:extLst>
            </p:cNvPr>
            <p:cNvSpPr/>
            <p:nvPr/>
          </p:nvSpPr>
          <p:spPr>
            <a:xfrm>
              <a:off x="4618035" y="4309564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B76716-E09B-4BE0-8DB5-1C60FF991CDE}"/>
                </a:ext>
              </a:extLst>
            </p:cNvPr>
            <p:cNvSpPr/>
            <p:nvPr/>
          </p:nvSpPr>
          <p:spPr>
            <a:xfrm>
              <a:off x="7333565" y="3562827"/>
              <a:ext cx="142897" cy="610561"/>
            </a:xfrm>
            <a:custGeom>
              <a:avLst/>
              <a:gdLst>
                <a:gd name="connsiteX0" fmla="*/ 5910 w 148621"/>
                <a:gd name="connsiteY0" fmla="*/ 5762 h 614006"/>
                <a:gd name="connsiteX1" fmla="*/ 146464 w 148621"/>
                <a:gd name="connsiteY1" fmla="*/ 5762 h 614006"/>
                <a:gd name="connsiteX2" fmla="*/ 146464 w 148621"/>
                <a:gd name="connsiteY2" fmla="*/ 613698 h 614006"/>
                <a:gd name="connsiteX3" fmla="*/ 5910 w 148621"/>
                <a:gd name="connsiteY3" fmla="*/ 613698 h 6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14006">
                  <a:moveTo>
                    <a:pt x="5910" y="5762"/>
                  </a:moveTo>
                  <a:lnTo>
                    <a:pt x="146464" y="5762"/>
                  </a:lnTo>
                  <a:lnTo>
                    <a:pt x="146464" y="613698"/>
                  </a:lnTo>
                  <a:lnTo>
                    <a:pt x="5910" y="61369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F0A252-E7A4-46DA-BD48-4607DB209AF3}"/>
                </a:ext>
              </a:extLst>
            </p:cNvPr>
            <p:cNvSpPr/>
            <p:nvPr/>
          </p:nvSpPr>
          <p:spPr>
            <a:xfrm>
              <a:off x="8851818" y="4202887"/>
              <a:ext cx="142897" cy="253829"/>
            </a:xfrm>
            <a:custGeom>
              <a:avLst/>
              <a:gdLst>
                <a:gd name="connsiteX0" fmla="*/ 5910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0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0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0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300507-28F5-486E-91F9-AA0828577B75}"/>
                </a:ext>
              </a:extLst>
            </p:cNvPr>
            <p:cNvSpPr/>
            <p:nvPr/>
          </p:nvSpPr>
          <p:spPr>
            <a:xfrm>
              <a:off x="8615357" y="4327332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37D8F4-A67B-4F2A-8A12-9AC6987905F9}"/>
                </a:ext>
              </a:extLst>
            </p:cNvPr>
            <p:cNvSpPr/>
            <p:nvPr/>
          </p:nvSpPr>
          <p:spPr>
            <a:xfrm>
              <a:off x="9190213" y="4985160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B8C514-0F22-4B53-9C70-661AC3C33D62}"/>
                </a:ext>
              </a:extLst>
            </p:cNvPr>
            <p:cNvSpPr/>
            <p:nvPr/>
          </p:nvSpPr>
          <p:spPr>
            <a:xfrm>
              <a:off x="9415310" y="4931856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D20AAF8-0839-4E22-B5AE-449203049A80}"/>
                </a:ext>
              </a:extLst>
            </p:cNvPr>
            <p:cNvSpPr/>
            <p:nvPr/>
          </p:nvSpPr>
          <p:spPr>
            <a:xfrm>
              <a:off x="8378963" y="4416241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DD4916C-6601-4AAB-8C3C-82CA35FCD099}"/>
                </a:ext>
              </a:extLst>
            </p:cNvPr>
            <p:cNvSpPr/>
            <p:nvPr/>
          </p:nvSpPr>
          <p:spPr>
            <a:xfrm>
              <a:off x="9876870" y="4860716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FFEFC20-6F24-43E3-BDC0-26C46B61B63B}"/>
                </a:ext>
              </a:extLst>
            </p:cNvPr>
            <p:cNvSpPr/>
            <p:nvPr/>
          </p:nvSpPr>
          <p:spPr>
            <a:xfrm>
              <a:off x="7558662" y="3633968"/>
              <a:ext cx="142897" cy="596841"/>
            </a:xfrm>
            <a:custGeom>
              <a:avLst/>
              <a:gdLst>
                <a:gd name="connsiteX0" fmla="*/ 5911 w 148621"/>
                <a:gd name="connsiteY0" fmla="*/ 5762 h 600209"/>
                <a:gd name="connsiteX1" fmla="*/ 146464 w 148621"/>
                <a:gd name="connsiteY1" fmla="*/ 5762 h 600209"/>
                <a:gd name="connsiteX2" fmla="*/ 146464 w 148621"/>
                <a:gd name="connsiteY2" fmla="*/ 595760 h 600209"/>
                <a:gd name="connsiteX3" fmla="*/ 5911 w 148621"/>
                <a:gd name="connsiteY3" fmla="*/ 595760 h 60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00209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5760"/>
                  </a:lnTo>
                  <a:lnTo>
                    <a:pt x="5911" y="595760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3775B1E-2985-4B53-B910-BD75C7E2AD5C}"/>
                </a:ext>
              </a:extLst>
            </p:cNvPr>
            <p:cNvSpPr/>
            <p:nvPr/>
          </p:nvSpPr>
          <p:spPr>
            <a:xfrm>
              <a:off x="9640340" y="4896252"/>
              <a:ext cx="142897" cy="274409"/>
            </a:xfrm>
            <a:custGeom>
              <a:avLst/>
              <a:gdLst>
                <a:gd name="connsiteX0" fmla="*/ 5910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0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0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0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8899DDA-50A5-401A-9D93-BCECA395928F}"/>
                </a:ext>
              </a:extLst>
            </p:cNvPr>
            <p:cNvSpPr/>
            <p:nvPr/>
          </p:nvSpPr>
          <p:spPr>
            <a:xfrm>
              <a:off x="7795056" y="3705040"/>
              <a:ext cx="142897" cy="541959"/>
            </a:xfrm>
            <a:custGeom>
              <a:avLst/>
              <a:gdLst>
                <a:gd name="connsiteX0" fmla="*/ 5911 w 148621"/>
                <a:gd name="connsiteY0" fmla="*/ 5762 h 545017"/>
                <a:gd name="connsiteX1" fmla="*/ 146464 w 148621"/>
                <a:gd name="connsiteY1" fmla="*/ 5762 h 545017"/>
                <a:gd name="connsiteX2" fmla="*/ 146464 w 148621"/>
                <a:gd name="connsiteY2" fmla="*/ 542155 h 545017"/>
                <a:gd name="connsiteX3" fmla="*/ 5911 w 148621"/>
                <a:gd name="connsiteY3" fmla="*/ 542155 h 5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545017">
                  <a:moveTo>
                    <a:pt x="5911" y="5762"/>
                  </a:moveTo>
                  <a:lnTo>
                    <a:pt x="146464" y="5762"/>
                  </a:lnTo>
                  <a:lnTo>
                    <a:pt x="146464" y="542155"/>
                  </a:lnTo>
                  <a:lnTo>
                    <a:pt x="5911" y="542155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5E92A3-A0C3-4897-9E34-2902B4663DB4}"/>
                </a:ext>
              </a:extLst>
            </p:cNvPr>
            <p:cNvSpPr/>
            <p:nvPr/>
          </p:nvSpPr>
          <p:spPr>
            <a:xfrm>
              <a:off x="8142570" y="4540686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86CA12-528A-4657-B972-D9471896724C}"/>
                </a:ext>
              </a:extLst>
            </p:cNvPr>
            <p:cNvSpPr/>
            <p:nvPr/>
          </p:nvSpPr>
          <p:spPr>
            <a:xfrm>
              <a:off x="6094847" y="3953998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417302D-B7BC-4BBA-9E1E-E7EC1694EE49}"/>
                </a:ext>
              </a:extLst>
            </p:cNvPr>
            <p:cNvSpPr/>
            <p:nvPr/>
          </p:nvSpPr>
          <p:spPr>
            <a:xfrm>
              <a:off x="5722428" y="3491687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4 h 365644"/>
                <a:gd name="connsiteX3" fmla="*/ 5911 w 148621"/>
                <a:gd name="connsiteY3" fmla="*/ 363334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4"/>
                  </a:lnTo>
                  <a:lnTo>
                    <a:pt x="5911" y="363334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BC6D62A-0BFB-464F-BAD0-30DACBF1CB22}"/>
                </a:ext>
              </a:extLst>
            </p:cNvPr>
            <p:cNvSpPr/>
            <p:nvPr/>
          </p:nvSpPr>
          <p:spPr>
            <a:xfrm>
              <a:off x="5497331" y="3438383"/>
              <a:ext cx="142897" cy="384173"/>
            </a:xfrm>
            <a:custGeom>
              <a:avLst/>
              <a:gdLst>
                <a:gd name="connsiteX0" fmla="*/ 5911 w 148621"/>
                <a:gd name="connsiteY0" fmla="*/ 5762 h 386341"/>
                <a:gd name="connsiteX1" fmla="*/ 146464 w 148621"/>
                <a:gd name="connsiteY1" fmla="*/ 5762 h 386341"/>
                <a:gd name="connsiteX2" fmla="*/ 146464 w 148621"/>
                <a:gd name="connsiteY2" fmla="*/ 381203 h 386341"/>
                <a:gd name="connsiteX3" fmla="*/ 5911 w 148621"/>
                <a:gd name="connsiteY3" fmla="*/ 381203 h 3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86341">
                  <a:moveTo>
                    <a:pt x="5911" y="5762"/>
                  </a:moveTo>
                  <a:lnTo>
                    <a:pt x="146464" y="5762"/>
                  </a:lnTo>
                  <a:lnTo>
                    <a:pt x="146464" y="381203"/>
                  </a:lnTo>
                  <a:lnTo>
                    <a:pt x="5911" y="381203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3F5A1B7-101C-4CC6-A78E-F15D785DD7FD}"/>
                </a:ext>
              </a:extLst>
            </p:cNvPr>
            <p:cNvSpPr/>
            <p:nvPr/>
          </p:nvSpPr>
          <p:spPr>
            <a:xfrm>
              <a:off x="6319945" y="3918394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6FA077-5516-4C1B-A715-DB8790A294C8}"/>
                </a:ext>
              </a:extLst>
            </p:cNvPr>
            <p:cNvSpPr/>
            <p:nvPr/>
          </p:nvSpPr>
          <p:spPr>
            <a:xfrm>
              <a:off x="6544974" y="3918394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7DB5D8-26F5-4C5D-9CD8-E2A8FB208B8B}"/>
                </a:ext>
              </a:extLst>
            </p:cNvPr>
            <p:cNvSpPr/>
            <p:nvPr/>
          </p:nvSpPr>
          <p:spPr>
            <a:xfrm>
              <a:off x="7333565" y="3473918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E4D19B-C023-43ED-AD59-8A01DDD4B7A1}"/>
                </a:ext>
              </a:extLst>
            </p:cNvPr>
            <p:cNvSpPr/>
            <p:nvPr/>
          </p:nvSpPr>
          <p:spPr>
            <a:xfrm>
              <a:off x="6770072" y="3900625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3B51DE-D0E7-4F41-BA37-46FCF0F83ACD}"/>
                </a:ext>
              </a:extLst>
            </p:cNvPr>
            <p:cNvSpPr/>
            <p:nvPr/>
          </p:nvSpPr>
          <p:spPr>
            <a:xfrm>
              <a:off x="7108467" y="3367242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CEF8EA2-104F-4679-8F2C-B08298F19EF4}"/>
                </a:ext>
              </a:extLst>
            </p:cNvPr>
            <p:cNvSpPr/>
            <p:nvPr/>
          </p:nvSpPr>
          <p:spPr>
            <a:xfrm>
              <a:off x="4167839" y="3633968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EC5B80-B823-446D-8F9D-22960AFFA0E5}"/>
                </a:ext>
              </a:extLst>
            </p:cNvPr>
            <p:cNvSpPr/>
            <p:nvPr/>
          </p:nvSpPr>
          <p:spPr>
            <a:xfrm>
              <a:off x="3942877" y="3545060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1DCADE8-FECD-488F-9818-C98991BC2DF6}"/>
                </a:ext>
              </a:extLst>
            </p:cNvPr>
            <p:cNvSpPr/>
            <p:nvPr/>
          </p:nvSpPr>
          <p:spPr>
            <a:xfrm>
              <a:off x="4393005" y="3633968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7ED447D-5D26-4265-81F4-986B5B77A852}"/>
                </a:ext>
              </a:extLst>
            </p:cNvPr>
            <p:cNvSpPr/>
            <p:nvPr/>
          </p:nvSpPr>
          <p:spPr>
            <a:xfrm>
              <a:off x="5260870" y="3402846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5 h 365644"/>
                <a:gd name="connsiteX3" fmla="*/ 5911 w 148621"/>
                <a:gd name="connsiteY3" fmla="*/ 363335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5"/>
                  </a:lnTo>
                  <a:lnTo>
                    <a:pt x="5911" y="363335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71F765C-F253-492D-BF7D-BED69843FBB1}"/>
                </a:ext>
              </a:extLst>
            </p:cNvPr>
            <p:cNvSpPr/>
            <p:nvPr/>
          </p:nvSpPr>
          <p:spPr>
            <a:xfrm>
              <a:off x="5035840" y="3402846"/>
              <a:ext cx="142897" cy="343012"/>
            </a:xfrm>
            <a:custGeom>
              <a:avLst/>
              <a:gdLst>
                <a:gd name="connsiteX0" fmla="*/ 5911 w 148621"/>
                <a:gd name="connsiteY0" fmla="*/ 5762 h 344947"/>
                <a:gd name="connsiteX1" fmla="*/ 146464 w 148621"/>
                <a:gd name="connsiteY1" fmla="*/ 5762 h 344947"/>
                <a:gd name="connsiteX2" fmla="*/ 146464 w 148621"/>
                <a:gd name="connsiteY2" fmla="*/ 345466 h 344947"/>
                <a:gd name="connsiteX3" fmla="*/ 5911 w 148621"/>
                <a:gd name="connsiteY3" fmla="*/ 345466 h 3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44947">
                  <a:moveTo>
                    <a:pt x="5911" y="5762"/>
                  </a:moveTo>
                  <a:lnTo>
                    <a:pt x="146464" y="5762"/>
                  </a:lnTo>
                  <a:lnTo>
                    <a:pt x="146464" y="345466"/>
                  </a:lnTo>
                  <a:lnTo>
                    <a:pt x="5911" y="345466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8F2CA68-F2A1-4713-A880-1CAF64395715}"/>
                </a:ext>
              </a:extLst>
            </p:cNvPr>
            <p:cNvSpPr/>
            <p:nvPr/>
          </p:nvSpPr>
          <p:spPr>
            <a:xfrm>
              <a:off x="4618035" y="3633968"/>
              <a:ext cx="142897" cy="686023"/>
            </a:xfrm>
            <a:custGeom>
              <a:avLst/>
              <a:gdLst>
                <a:gd name="connsiteX0" fmla="*/ 5911 w 148621"/>
                <a:gd name="connsiteY0" fmla="*/ 5762 h 689895"/>
                <a:gd name="connsiteX1" fmla="*/ 146464 w 148621"/>
                <a:gd name="connsiteY1" fmla="*/ 5762 h 689895"/>
                <a:gd name="connsiteX2" fmla="*/ 146464 w 148621"/>
                <a:gd name="connsiteY2" fmla="*/ 685171 h 689895"/>
                <a:gd name="connsiteX3" fmla="*/ 5911 w 148621"/>
                <a:gd name="connsiteY3" fmla="*/ 685171 h 68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898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685171"/>
                  </a:lnTo>
                  <a:lnTo>
                    <a:pt x="5911" y="68517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BF7C2F-1CC5-47DE-9154-1327F0B2A2E1}"/>
                </a:ext>
              </a:extLst>
            </p:cNvPr>
            <p:cNvSpPr/>
            <p:nvPr/>
          </p:nvSpPr>
          <p:spPr>
            <a:xfrm>
              <a:off x="9415310" y="4878483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CA592E-8D63-4904-B92A-EA4FC2F87828}"/>
                </a:ext>
              </a:extLst>
            </p:cNvPr>
            <p:cNvSpPr/>
            <p:nvPr/>
          </p:nvSpPr>
          <p:spPr>
            <a:xfrm>
              <a:off x="8851818" y="418511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6ACE79-1BEB-4A1B-BD33-1F8FF2C864FF}"/>
                </a:ext>
              </a:extLst>
            </p:cNvPr>
            <p:cNvSpPr/>
            <p:nvPr/>
          </p:nvSpPr>
          <p:spPr>
            <a:xfrm>
              <a:off x="7558662" y="3527291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F301245-2582-4D30-A3D3-09F08E1C3597}"/>
                </a:ext>
              </a:extLst>
            </p:cNvPr>
            <p:cNvSpPr/>
            <p:nvPr/>
          </p:nvSpPr>
          <p:spPr>
            <a:xfrm>
              <a:off x="8378963" y="439847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73CF368-6B41-4330-A3EC-9538BAB18C26}"/>
                </a:ext>
              </a:extLst>
            </p:cNvPr>
            <p:cNvSpPr/>
            <p:nvPr/>
          </p:nvSpPr>
          <p:spPr>
            <a:xfrm>
              <a:off x="8615357" y="4291796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3A8428-8DE9-49FB-81F9-025F2A746959}"/>
                </a:ext>
              </a:extLst>
            </p:cNvPr>
            <p:cNvSpPr/>
            <p:nvPr/>
          </p:nvSpPr>
          <p:spPr>
            <a:xfrm>
              <a:off x="9640340" y="4842948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F50D2F0-CFCA-4A45-904A-D800909F7023}"/>
                </a:ext>
              </a:extLst>
            </p:cNvPr>
            <p:cNvSpPr/>
            <p:nvPr/>
          </p:nvSpPr>
          <p:spPr>
            <a:xfrm>
              <a:off x="9876870" y="4807412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302A993-D2DD-4CD4-BACF-9712EC4ACB79}"/>
                </a:ext>
              </a:extLst>
            </p:cNvPr>
            <p:cNvSpPr/>
            <p:nvPr/>
          </p:nvSpPr>
          <p:spPr>
            <a:xfrm>
              <a:off x="9190213" y="4931856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DD1D04E-9C67-44DE-BAE4-362B92587883}"/>
                </a:ext>
              </a:extLst>
            </p:cNvPr>
            <p:cNvSpPr/>
            <p:nvPr/>
          </p:nvSpPr>
          <p:spPr>
            <a:xfrm>
              <a:off x="7795056" y="3598363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BCEE7B3-6C59-4FF0-B488-92526CF40360}"/>
                </a:ext>
              </a:extLst>
            </p:cNvPr>
            <p:cNvSpPr/>
            <p:nvPr/>
          </p:nvSpPr>
          <p:spPr>
            <a:xfrm>
              <a:off x="8142570" y="452291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4A6850-F6CE-4D6C-9003-241FDBCC2942}"/>
                </a:ext>
              </a:extLst>
            </p:cNvPr>
            <p:cNvSpPr/>
            <p:nvPr/>
          </p:nvSpPr>
          <p:spPr>
            <a:xfrm>
              <a:off x="6094847" y="3687272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514AC44-A0A6-44FE-B7B1-08F6ED49D1DF}"/>
                </a:ext>
              </a:extLst>
            </p:cNvPr>
            <p:cNvSpPr/>
            <p:nvPr/>
          </p:nvSpPr>
          <p:spPr>
            <a:xfrm>
              <a:off x="6319945" y="3616200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D6A1258-FEC9-44AE-AAE1-11E60DCB7F3B}"/>
                </a:ext>
              </a:extLst>
            </p:cNvPr>
            <p:cNvSpPr/>
            <p:nvPr/>
          </p:nvSpPr>
          <p:spPr>
            <a:xfrm>
              <a:off x="7333565" y="3367242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F382806-5FBB-46E4-976C-683F4B103663}"/>
                </a:ext>
              </a:extLst>
            </p:cNvPr>
            <p:cNvSpPr/>
            <p:nvPr/>
          </p:nvSpPr>
          <p:spPr>
            <a:xfrm>
              <a:off x="5722428" y="3278401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C5109CC-04B7-4512-ABA7-67074A03AADE}"/>
                </a:ext>
              </a:extLst>
            </p:cNvPr>
            <p:cNvSpPr/>
            <p:nvPr/>
          </p:nvSpPr>
          <p:spPr>
            <a:xfrm>
              <a:off x="7108467" y="3278401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873871B-F5E4-49B6-A270-CCAD16CFDDF3}"/>
                </a:ext>
              </a:extLst>
            </p:cNvPr>
            <p:cNvSpPr/>
            <p:nvPr/>
          </p:nvSpPr>
          <p:spPr>
            <a:xfrm>
              <a:off x="6770072" y="3580595"/>
              <a:ext cx="142897" cy="329292"/>
            </a:xfrm>
            <a:custGeom>
              <a:avLst/>
              <a:gdLst>
                <a:gd name="connsiteX0" fmla="*/ 5911 w 148621"/>
                <a:gd name="connsiteY0" fmla="*/ 5762 h 331149"/>
                <a:gd name="connsiteX1" fmla="*/ 146464 w 148621"/>
                <a:gd name="connsiteY1" fmla="*/ 5762 h 331149"/>
                <a:gd name="connsiteX2" fmla="*/ 146464 w 148621"/>
                <a:gd name="connsiteY2" fmla="*/ 327598 h 331149"/>
                <a:gd name="connsiteX3" fmla="*/ 5911 w 148621"/>
                <a:gd name="connsiteY3" fmla="*/ 327598 h 3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3114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27598"/>
                  </a:lnTo>
                  <a:lnTo>
                    <a:pt x="5911" y="32759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D3B9DA2-48EB-4008-9302-D11EDD8CACCD}"/>
                </a:ext>
              </a:extLst>
            </p:cNvPr>
            <p:cNvSpPr/>
            <p:nvPr/>
          </p:nvSpPr>
          <p:spPr>
            <a:xfrm>
              <a:off x="6544974" y="3580595"/>
              <a:ext cx="142897" cy="343012"/>
            </a:xfrm>
            <a:custGeom>
              <a:avLst/>
              <a:gdLst>
                <a:gd name="connsiteX0" fmla="*/ 5911 w 148621"/>
                <a:gd name="connsiteY0" fmla="*/ 5762 h 344947"/>
                <a:gd name="connsiteX1" fmla="*/ 146464 w 148621"/>
                <a:gd name="connsiteY1" fmla="*/ 5762 h 344947"/>
                <a:gd name="connsiteX2" fmla="*/ 146464 w 148621"/>
                <a:gd name="connsiteY2" fmla="*/ 345466 h 344947"/>
                <a:gd name="connsiteX3" fmla="*/ 5911 w 148621"/>
                <a:gd name="connsiteY3" fmla="*/ 345466 h 3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44947">
                  <a:moveTo>
                    <a:pt x="5911" y="5762"/>
                  </a:moveTo>
                  <a:lnTo>
                    <a:pt x="146464" y="5762"/>
                  </a:lnTo>
                  <a:lnTo>
                    <a:pt x="146464" y="345466"/>
                  </a:lnTo>
                  <a:lnTo>
                    <a:pt x="5911" y="345466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036C6C9-1057-4D42-B57A-1A1C1C4F476A}"/>
                </a:ext>
              </a:extLst>
            </p:cNvPr>
            <p:cNvSpPr/>
            <p:nvPr/>
          </p:nvSpPr>
          <p:spPr>
            <a:xfrm>
              <a:off x="4393005" y="3225029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47A720B-1A7A-4601-80F6-2D5C9F5D5A3C}"/>
                </a:ext>
              </a:extLst>
            </p:cNvPr>
            <p:cNvSpPr/>
            <p:nvPr/>
          </p:nvSpPr>
          <p:spPr>
            <a:xfrm>
              <a:off x="5497331" y="3225029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8265BA3-2AD6-4BAE-B9E2-6DD3F3D74788}"/>
                </a:ext>
              </a:extLst>
            </p:cNvPr>
            <p:cNvSpPr/>
            <p:nvPr/>
          </p:nvSpPr>
          <p:spPr>
            <a:xfrm>
              <a:off x="3942877" y="3136120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EA5AF21-09AA-4797-8B5D-BE6C480145A9}"/>
                </a:ext>
              </a:extLst>
            </p:cNvPr>
            <p:cNvSpPr/>
            <p:nvPr/>
          </p:nvSpPr>
          <p:spPr>
            <a:xfrm>
              <a:off x="4167839" y="3225029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614D03A-2C49-40C3-8624-2DF94C9AE62E}"/>
                </a:ext>
              </a:extLst>
            </p:cNvPr>
            <p:cNvSpPr/>
            <p:nvPr/>
          </p:nvSpPr>
          <p:spPr>
            <a:xfrm>
              <a:off x="4618035" y="3242797"/>
              <a:ext cx="142897" cy="397894"/>
            </a:xfrm>
            <a:custGeom>
              <a:avLst/>
              <a:gdLst>
                <a:gd name="connsiteX0" fmla="*/ 5911 w 148621"/>
                <a:gd name="connsiteY0" fmla="*/ 5762 h 400139"/>
                <a:gd name="connsiteX1" fmla="*/ 146464 w 148621"/>
                <a:gd name="connsiteY1" fmla="*/ 5762 h 400139"/>
                <a:gd name="connsiteX2" fmla="*/ 146464 w 148621"/>
                <a:gd name="connsiteY2" fmla="*/ 399140 h 400139"/>
                <a:gd name="connsiteX3" fmla="*/ 5911 w 148621"/>
                <a:gd name="connsiteY3" fmla="*/ 399140 h 4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0013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99140"/>
                  </a:lnTo>
                  <a:lnTo>
                    <a:pt x="5911" y="3991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8AAF122-73A5-499F-9AEC-77FEC21EEC57}"/>
                </a:ext>
              </a:extLst>
            </p:cNvPr>
            <p:cNvSpPr/>
            <p:nvPr/>
          </p:nvSpPr>
          <p:spPr>
            <a:xfrm>
              <a:off x="5035840" y="3207261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D2F691A-894C-4FC4-BE43-3A78054D44FD}"/>
                </a:ext>
              </a:extLst>
            </p:cNvPr>
            <p:cNvSpPr/>
            <p:nvPr/>
          </p:nvSpPr>
          <p:spPr>
            <a:xfrm>
              <a:off x="5260870" y="3189493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3D58393-D86C-4B9E-AD8B-89949E3551B3}"/>
                </a:ext>
              </a:extLst>
            </p:cNvPr>
            <p:cNvSpPr/>
            <p:nvPr/>
          </p:nvSpPr>
          <p:spPr>
            <a:xfrm>
              <a:off x="9190213" y="4860716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4250603-5887-4F0A-8DCB-923A8A06774C}"/>
                </a:ext>
              </a:extLst>
            </p:cNvPr>
            <p:cNvSpPr/>
            <p:nvPr/>
          </p:nvSpPr>
          <p:spPr>
            <a:xfrm>
              <a:off x="8851818" y="4131747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D7BCA18-EFEB-41EF-9A66-A54C6585B699}"/>
                </a:ext>
              </a:extLst>
            </p:cNvPr>
            <p:cNvSpPr/>
            <p:nvPr/>
          </p:nvSpPr>
          <p:spPr>
            <a:xfrm>
              <a:off x="8378963" y="434510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9A9466C-F46C-47BC-A76D-C70611669A8B}"/>
                </a:ext>
              </a:extLst>
            </p:cNvPr>
            <p:cNvSpPr/>
            <p:nvPr/>
          </p:nvSpPr>
          <p:spPr>
            <a:xfrm>
              <a:off x="8615357" y="4238424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6BE0248-16DE-4F7B-BDF7-D832BB1EF5F4}"/>
                </a:ext>
              </a:extLst>
            </p:cNvPr>
            <p:cNvSpPr/>
            <p:nvPr/>
          </p:nvSpPr>
          <p:spPr>
            <a:xfrm>
              <a:off x="9415310" y="4789575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13F979E-F2EF-4B7D-9A8A-2E978373B336}"/>
                </a:ext>
              </a:extLst>
            </p:cNvPr>
            <p:cNvSpPr/>
            <p:nvPr/>
          </p:nvSpPr>
          <p:spPr>
            <a:xfrm>
              <a:off x="9876870" y="4682898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8BA9295-E9BB-4A21-92D0-C72A23D26592}"/>
                </a:ext>
              </a:extLst>
            </p:cNvPr>
            <p:cNvSpPr/>
            <p:nvPr/>
          </p:nvSpPr>
          <p:spPr>
            <a:xfrm>
              <a:off x="9640340" y="4736271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F6C7146-BA10-4273-9434-5D88A16423C4}"/>
                </a:ext>
              </a:extLst>
            </p:cNvPr>
            <p:cNvSpPr/>
            <p:nvPr/>
          </p:nvSpPr>
          <p:spPr>
            <a:xfrm>
              <a:off x="7558662" y="342061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1BE8B76-21C8-41AA-8CD5-FE9ED61E68F2}"/>
                </a:ext>
              </a:extLst>
            </p:cNvPr>
            <p:cNvSpPr/>
            <p:nvPr/>
          </p:nvSpPr>
          <p:spPr>
            <a:xfrm>
              <a:off x="7795056" y="349168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6634A92-A83F-47AA-B1CB-0AF45CE43F7E}"/>
                </a:ext>
              </a:extLst>
            </p:cNvPr>
            <p:cNvSpPr/>
            <p:nvPr/>
          </p:nvSpPr>
          <p:spPr>
            <a:xfrm>
              <a:off x="8142570" y="4487382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245C2B5-EA3F-4BE7-9A68-F4957CA19A6E}"/>
                </a:ext>
              </a:extLst>
            </p:cNvPr>
            <p:cNvSpPr/>
            <p:nvPr/>
          </p:nvSpPr>
          <p:spPr>
            <a:xfrm>
              <a:off x="6094847" y="3616200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E4B996D-0E2A-486D-86A7-79B62FF8BD90}"/>
                </a:ext>
              </a:extLst>
            </p:cNvPr>
            <p:cNvSpPr/>
            <p:nvPr/>
          </p:nvSpPr>
          <p:spPr>
            <a:xfrm>
              <a:off x="5497331" y="3047211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CA268DE-1C5F-45A5-B177-C332585D7A06}"/>
                </a:ext>
              </a:extLst>
            </p:cNvPr>
            <p:cNvSpPr/>
            <p:nvPr/>
          </p:nvSpPr>
          <p:spPr>
            <a:xfrm>
              <a:off x="5722428" y="3100584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7116C18-E344-4C29-B3D3-64F7460A30C1}"/>
                </a:ext>
              </a:extLst>
            </p:cNvPr>
            <p:cNvSpPr/>
            <p:nvPr/>
          </p:nvSpPr>
          <p:spPr>
            <a:xfrm>
              <a:off x="6319945" y="3545060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8086519-570B-46DF-8377-257024830F44}"/>
                </a:ext>
              </a:extLst>
            </p:cNvPr>
            <p:cNvSpPr/>
            <p:nvPr/>
          </p:nvSpPr>
          <p:spPr>
            <a:xfrm>
              <a:off x="6544974" y="3509523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26539F2-F246-4C9F-A722-FDD6E5A0EFF6}"/>
                </a:ext>
              </a:extLst>
            </p:cNvPr>
            <p:cNvSpPr/>
            <p:nvPr/>
          </p:nvSpPr>
          <p:spPr>
            <a:xfrm>
              <a:off x="7108467" y="3047211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6F0E7EE-B8F3-4D85-87DB-C9F86BD288BF}"/>
                </a:ext>
              </a:extLst>
            </p:cNvPr>
            <p:cNvSpPr/>
            <p:nvPr/>
          </p:nvSpPr>
          <p:spPr>
            <a:xfrm>
              <a:off x="6770072" y="3509523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1E85F2-FFD6-4ECB-BEC2-827AC79C1A93}"/>
                </a:ext>
              </a:extLst>
            </p:cNvPr>
            <p:cNvSpPr/>
            <p:nvPr/>
          </p:nvSpPr>
          <p:spPr>
            <a:xfrm>
              <a:off x="3942877" y="297613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77C1FA7-5E95-4D5B-94F3-133AEBDFB23B}"/>
                </a:ext>
              </a:extLst>
            </p:cNvPr>
            <p:cNvSpPr/>
            <p:nvPr/>
          </p:nvSpPr>
          <p:spPr>
            <a:xfrm>
              <a:off x="4167839" y="3065048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33E3A49-5541-4886-B03D-BCA4455B7AEA}"/>
                </a:ext>
              </a:extLst>
            </p:cNvPr>
            <p:cNvSpPr/>
            <p:nvPr/>
          </p:nvSpPr>
          <p:spPr>
            <a:xfrm>
              <a:off x="4393005" y="3065048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EB37055-3A53-43AA-8240-E08C7EFD9A2F}"/>
                </a:ext>
              </a:extLst>
            </p:cNvPr>
            <p:cNvSpPr/>
            <p:nvPr/>
          </p:nvSpPr>
          <p:spPr>
            <a:xfrm>
              <a:off x="7333565" y="3153888"/>
              <a:ext cx="142897" cy="219528"/>
            </a:xfrm>
            <a:custGeom>
              <a:avLst/>
              <a:gdLst>
                <a:gd name="connsiteX0" fmla="*/ 5910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0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0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0" y="22031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4827AE6-410C-49B1-A87D-C0ED2F81FDF8}"/>
                </a:ext>
              </a:extLst>
            </p:cNvPr>
            <p:cNvSpPr/>
            <p:nvPr/>
          </p:nvSpPr>
          <p:spPr>
            <a:xfrm>
              <a:off x="4618035" y="3082816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AFB176B-FC1D-4490-9D8C-A541D8EC6E2C}"/>
                </a:ext>
              </a:extLst>
            </p:cNvPr>
            <p:cNvSpPr/>
            <p:nvPr/>
          </p:nvSpPr>
          <p:spPr>
            <a:xfrm>
              <a:off x="5260870" y="302944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07ECF07-56EA-4448-A77C-8E6217F52FA4}"/>
                </a:ext>
              </a:extLst>
            </p:cNvPr>
            <p:cNvSpPr/>
            <p:nvPr/>
          </p:nvSpPr>
          <p:spPr>
            <a:xfrm>
              <a:off x="5035840" y="304721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344F07A-D9C2-4BAB-95FF-95335E8FD505}"/>
                </a:ext>
              </a:extLst>
            </p:cNvPr>
            <p:cNvSpPr/>
            <p:nvPr/>
          </p:nvSpPr>
          <p:spPr>
            <a:xfrm>
              <a:off x="9876870" y="4487382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685952-A751-49EC-80D5-34512EC0ED94}"/>
                </a:ext>
              </a:extLst>
            </p:cNvPr>
            <p:cNvSpPr/>
            <p:nvPr/>
          </p:nvSpPr>
          <p:spPr>
            <a:xfrm>
              <a:off x="7558662" y="3189493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CD41D6-DF9E-4026-9618-6F7F8F7F934A}"/>
                </a:ext>
              </a:extLst>
            </p:cNvPr>
            <p:cNvSpPr/>
            <p:nvPr/>
          </p:nvSpPr>
          <p:spPr>
            <a:xfrm>
              <a:off x="8378963" y="422065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62BA97D-BFD5-4A1D-A102-C44BDC138BC0}"/>
                </a:ext>
              </a:extLst>
            </p:cNvPr>
            <p:cNvSpPr/>
            <p:nvPr/>
          </p:nvSpPr>
          <p:spPr>
            <a:xfrm>
              <a:off x="8615357" y="4131747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CD72836-8790-460B-BB3F-1B2407C1BB50}"/>
                </a:ext>
              </a:extLst>
            </p:cNvPr>
            <p:cNvSpPr/>
            <p:nvPr/>
          </p:nvSpPr>
          <p:spPr>
            <a:xfrm>
              <a:off x="9190213" y="4771807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2F2BA9A-4187-4705-8DBF-4D69AC70F8C0}"/>
                </a:ext>
              </a:extLst>
            </p:cNvPr>
            <p:cNvSpPr/>
            <p:nvPr/>
          </p:nvSpPr>
          <p:spPr>
            <a:xfrm>
              <a:off x="9415310" y="4682898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1F28518-2F95-496C-91B2-F1D00459EF5A}"/>
                </a:ext>
              </a:extLst>
            </p:cNvPr>
            <p:cNvSpPr/>
            <p:nvPr/>
          </p:nvSpPr>
          <p:spPr>
            <a:xfrm>
              <a:off x="9640340" y="4576221"/>
              <a:ext cx="142897" cy="164646"/>
            </a:xfrm>
            <a:custGeom>
              <a:avLst/>
              <a:gdLst>
                <a:gd name="connsiteX0" fmla="*/ 5910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0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0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0" y="166646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9C2A891-6D67-46CB-8F59-AAA09964917C}"/>
                </a:ext>
              </a:extLst>
            </p:cNvPr>
            <p:cNvSpPr/>
            <p:nvPr/>
          </p:nvSpPr>
          <p:spPr>
            <a:xfrm>
              <a:off x="8851818" y="4025070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8FE2774-B55D-4282-BFF7-D9A8D1657BA5}"/>
                </a:ext>
              </a:extLst>
            </p:cNvPr>
            <p:cNvSpPr/>
            <p:nvPr/>
          </p:nvSpPr>
          <p:spPr>
            <a:xfrm>
              <a:off x="7795056" y="3278401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C36D4DA-A3D8-4BC5-A95A-D569C459CF29}"/>
                </a:ext>
              </a:extLst>
            </p:cNvPr>
            <p:cNvSpPr/>
            <p:nvPr/>
          </p:nvSpPr>
          <p:spPr>
            <a:xfrm>
              <a:off x="8142570" y="4362937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8E2D564-501D-46C8-B41B-6186513918AE}"/>
                </a:ext>
              </a:extLst>
            </p:cNvPr>
            <p:cNvSpPr/>
            <p:nvPr/>
          </p:nvSpPr>
          <p:spPr>
            <a:xfrm>
              <a:off x="6319945" y="3242797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BFCD59F-D809-46A9-884F-0193BE787BAC}"/>
                </a:ext>
              </a:extLst>
            </p:cNvPr>
            <p:cNvSpPr/>
            <p:nvPr/>
          </p:nvSpPr>
          <p:spPr>
            <a:xfrm>
              <a:off x="6094847" y="3313938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497580B-5B6E-4198-AF3E-2AAF6F73A0DE}"/>
                </a:ext>
              </a:extLst>
            </p:cNvPr>
            <p:cNvSpPr/>
            <p:nvPr/>
          </p:nvSpPr>
          <p:spPr>
            <a:xfrm>
              <a:off x="7333565" y="3118353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89FA4DF-2D90-40D4-8BF9-7DBD8BBA53F1}"/>
                </a:ext>
              </a:extLst>
            </p:cNvPr>
            <p:cNvSpPr/>
            <p:nvPr/>
          </p:nvSpPr>
          <p:spPr>
            <a:xfrm>
              <a:off x="5497331" y="294053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8086E6B-1963-4939-9875-BF381B6DFE65}"/>
                </a:ext>
              </a:extLst>
            </p:cNvPr>
            <p:cNvSpPr/>
            <p:nvPr/>
          </p:nvSpPr>
          <p:spPr>
            <a:xfrm>
              <a:off x="7108467" y="3011676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3B0D7D51-C7C5-4E8A-B249-073CCC07DC5E}"/>
                </a:ext>
              </a:extLst>
            </p:cNvPr>
            <p:cNvSpPr/>
            <p:nvPr/>
          </p:nvSpPr>
          <p:spPr>
            <a:xfrm>
              <a:off x="6770072" y="3153888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5 h 365644"/>
                <a:gd name="connsiteX3" fmla="*/ 5911 w 148621"/>
                <a:gd name="connsiteY3" fmla="*/ 363335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5"/>
                  </a:lnTo>
                  <a:lnTo>
                    <a:pt x="5911" y="363335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C504DDF-01DB-4172-BA97-D1F510320A1C}"/>
                </a:ext>
              </a:extLst>
            </p:cNvPr>
            <p:cNvSpPr/>
            <p:nvPr/>
          </p:nvSpPr>
          <p:spPr>
            <a:xfrm>
              <a:off x="5722428" y="2993908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3BA58B1-D2EE-4381-80E1-D7A7F98BEC9E}"/>
                </a:ext>
              </a:extLst>
            </p:cNvPr>
            <p:cNvSpPr/>
            <p:nvPr/>
          </p:nvSpPr>
          <p:spPr>
            <a:xfrm>
              <a:off x="4393005" y="2851694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734E1C-839C-438D-9093-F61C19972DCC}"/>
                </a:ext>
              </a:extLst>
            </p:cNvPr>
            <p:cNvSpPr/>
            <p:nvPr/>
          </p:nvSpPr>
          <p:spPr>
            <a:xfrm>
              <a:off x="4167839" y="2833858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1928D57-0164-40CA-AD0F-ECDD472054C2}"/>
                </a:ext>
              </a:extLst>
            </p:cNvPr>
            <p:cNvSpPr/>
            <p:nvPr/>
          </p:nvSpPr>
          <p:spPr>
            <a:xfrm>
              <a:off x="5260870" y="2922766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D1108DD-D989-4E5F-B153-DDB09971B189}"/>
                </a:ext>
              </a:extLst>
            </p:cNvPr>
            <p:cNvSpPr/>
            <p:nvPr/>
          </p:nvSpPr>
          <p:spPr>
            <a:xfrm>
              <a:off x="3942877" y="2727181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E8F2E66-A3D4-4912-86B8-EFEF2D491CBD}"/>
                </a:ext>
              </a:extLst>
            </p:cNvPr>
            <p:cNvSpPr/>
            <p:nvPr/>
          </p:nvSpPr>
          <p:spPr>
            <a:xfrm>
              <a:off x="5035840" y="294053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AD8627E-E281-418E-A107-351219CD6E8A}"/>
                </a:ext>
              </a:extLst>
            </p:cNvPr>
            <p:cNvSpPr/>
            <p:nvPr/>
          </p:nvSpPr>
          <p:spPr>
            <a:xfrm>
              <a:off x="4618035" y="2869463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6ED88B38-232B-4AD8-9C32-78FBB35AA0E5}"/>
                </a:ext>
              </a:extLst>
            </p:cNvPr>
            <p:cNvSpPr/>
            <p:nvPr/>
          </p:nvSpPr>
          <p:spPr>
            <a:xfrm>
              <a:off x="6544974" y="3189493"/>
              <a:ext cx="142897" cy="329292"/>
            </a:xfrm>
            <a:custGeom>
              <a:avLst/>
              <a:gdLst>
                <a:gd name="connsiteX0" fmla="*/ 5911 w 148621"/>
                <a:gd name="connsiteY0" fmla="*/ 5762 h 331149"/>
                <a:gd name="connsiteX1" fmla="*/ 146464 w 148621"/>
                <a:gd name="connsiteY1" fmla="*/ 5762 h 331149"/>
                <a:gd name="connsiteX2" fmla="*/ 146464 w 148621"/>
                <a:gd name="connsiteY2" fmla="*/ 327598 h 331149"/>
                <a:gd name="connsiteX3" fmla="*/ 5911 w 148621"/>
                <a:gd name="connsiteY3" fmla="*/ 327598 h 3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3114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27598"/>
                  </a:lnTo>
                  <a:lnTo>
                    <a:pt x="5911" y="3275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1FC44E9-17F8-49CE-AB4A-D7B8FD53EC3D}"/>
                </a:ext>
              </a:extLst>
            </p:cNvPr>
            <p:cNvSpPr/>
            <p:nvPr/>
          </p:nvSpPr>
          <p:spPr>
            <a:xfrm>
              <a:off x="8378963" y="420288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AD27DAF-6646-4068-A862-BE9D216A9DF5}"/>
                </a:ext>
              </a:extLst>
            </p:cNvPr>
            <p:cNvSpPr/>
            <p:nvPr/>
          </p:nvSpPr>
          <p:spPr>
            <a:xfrm>
              <a:off x="8851818" y="4007302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CC818A0-652A-4BFE-84A6-46E936415045}"/>
                </a:ext>
              </a:extLst>
            </p:cNvPr>
            <p:cNvSpPr/>
            <p:nvPr/>
          </p:nvSpPr>
          <p:spPr>
            <a:xfrm>
              <a:off x="8615357" y="411397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5BC89CB-2158-44CA-994A-2081E401E9B0}"/>
                </a:ext>
              </a:extLst>
            </p:cNvPr>
            <p:cNvSpPr/>
            <p:nvPr/>
          </p:nvSpPr>
          <p:spPr>
            <a:xfrm>
              <a:off x="9190213" y="475403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3205CBA-41E7-4FD4-8299-A85E42F9CE2F}"/>
                </a:ext>
              </a:extLst>
            </p:cNvPr>
            <p:cNvSpPr/>
            <p:nvPr/>
          </p:nvSpPr>
          <p:spPr>
            <a:xfrm>
              <a:off x="9876870" y="445177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35B1592-9EF6-442D-B5A7-729B157FA17E}"/>
                </a:ext>
              </a:extLst>
            </p:cNvPr>
            <p:cNvSpPr/>
            <p:nvPr/>
          </p:nvSpPr>
          <p:spPr>
            <a:xfrm>
              <a:off x="9415310" y="4647363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2CE798D-0DAD-493D-B643-8157C32629B9}"/>
                </a:ext>
              </a:extLst>
            </p:cNvPr>
            <p:cNvSpPr/>
            <p:nvPr/>
          </p:nvSpPr>
          <p:spPr>
            <a:xfrm>
              <a:off x="7558662" y="315388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67D5E92-A8DA-4C80-9899-4B82295DFD98}"/>
                </a:ext>
              </a:extLst>
            </p:cNvPr>
            <p:cNvSpPr/>
            <p:nvPr/>
          </p:nvSpPr>
          <p:spPr>
            <a:xfrm>
              <a:off x="9640340" y="4540686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16D8E6-A068-4916-B6AB-7882211825E9}"/>
                </a:ext>
              </a:extLst>
            </p:cNvPr>
            <p:cNvSpPr/>
            <p:nvPr/>
          </p:nvSpPr>
          <p:spPr>
            <a:xfrm>
              <a:off x="8142570" y="434510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ACB9CF5-E714-416C-B689-CCE9A4AA9F83}"/>
                </a:ext>
              </a:extLst>
            </p:cNvPr>
            <p:cNvSpPr/>
            <p:nvPr/>
          </p:nvSpPr>
          <p:spPr>
            <a:xfrm>
              <a:off x="7795056" y="3225029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63CE998-7924-441D-9272-4D1AA0943050}"/>
                </a:ext>
              </a:extLst>
            </p:cNvPr>
            <p:cNvSpPr/>
            <p:nvPr/>
          </p:nvSpPr>
          <p:spPr>
            <a:xfrm>
              <a:off x="5497331" y="2833858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D1DC097-A658-450E-A117-454CCC6E505E}"/>
                </a:ext>
              </a:extLst>
            </p:cNvPr>
            <p:cNvSpPr/>
            <p:nvPr/>
          </p:nvSpPr>
          <p:spPr>
            <a:xfrm>
              <a:off x="6319945" y="310058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6A825D-73D9-422E-BD64-395A74D05A8A}"/>
                </a:ext>
              </a:extLst>
            </p:cNvPr>
            <p:cNvSpPr/>
            <p:nvPr/>
          </p:nvSpPr>
          <p:spPr>
            <a:xfrm>
              <a:off x="5722428" y="2869463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8840266-29FF-446D-86EA-0900677634B3}"/>
                </a:ext>
              </a:extLst>
            </p:cNvPr>
            <p:cNvSpPr/>
            <p:nvPr/>
          </p:nvSpPr>
          <p:spPr>
            <a:xfrm>
              <a:off x="6094847" y="31717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9B1A716-A501-4760-9167-5617A862A573}"/>
                </a:ext>
              </a:extLst>
            </p:cNvPr>
            <p:cNvSpPr/>
            <p:nvPr/>
          </p:nvSpPr>
          <p:spPr>
            <a:xfrm>
              <a:off x="7108467" y="295837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4E7729B-B2C4-4622-8095-333A419921F4}"/>
                </a:ext>
              </a:extLst>
            </p:cNvPr>
            <p:cNvSpPr/>
            <p:nvPr/>
          </p:nvSpPr>
          <p:spPr>
            <a:xfrm>
              <a:off x="6544974" y="302944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3532A26-C5A7-4AED-8EEF-2C5E97A99C7D}"/>
                </a:ext>
              </a:extLst>
            </p:cNvPr>
            <p:cNvSpPr/>
            <p:nvPr/>
          </p:nvSpPr>
          <p:spPr>
            <a:xfrm>
              <a:off x="3942877" y="2424988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DCC5F06-0C03-4627-9AA2-88FA1382FE09}"/>
                </a:ext>
              </a:extLst>
            </p:cNvPr>
            <p:cNvSpPr/>
            <p:nvPr/>
          </p:nvSpPr>
          <p:spPr>
            <a:xfrm>
              <a:off x="4393005" y="2549432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A98DE8F-97C2-428B-81A2-36405127593F}"/>
                </a:ext>
              </a:extLst>
            </p:cNvPr>
            <p:cNvSpPr/>
            <p:nvPr/>
          </p:nvSpPr>
          <p:spPr>
            <a:xfrm>
              <a:off x="4167839" y="2549432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B983172-4DAA-433B-B05A-F2F7BD8DAB6E}"/>
                </a:ext>
              </a:extLst>
            </p:cNvPr>
            <p:cNvSpPr/>
            <p:nvPr/>
          </p:nvSpPr>
          <p:spPr>
            <a:xfrm>
              <a:off x="7333565" y="3047211"/>
              <a:ext cx="142897" cy="82322"/>
            </a:xfrm>
            <a:custGeom>
              <a:avLst/>
              <a:gdLst>
                <a:gd name="connsiteX0" fmla="*/ 5910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0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0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0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F7F6868-EC4F-4780-984F-809DF8F26C85}"/>
                </a:ext>
              </a:extLst>
            </p:cNvPr>
            <p:cNvSpPr/>
            <p:nvPr/>
          </p:nvSpPr>
          <p:spPr>
            <a:xfrm>
              <a:off x="5260870" y="2816090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A864E76-4260-4A8A-BA8F-087D5F941601}"/>
                </a:ext>
              </a:extLst>
            </p:cNvPr>
            <p:cNvSpPr/>
            <p:nvPr/>
          </p:nvSpPr>
          <p:spPr>
            <a:xfrm>
              <a:off x="4618035" y="2567201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C5600B7-CD6F-4DB0-ADC4-BCE42AE30B0F}"/>
                </a:ext>
              </a:extLst>
            </p:cNvPr>
            <p:cNvSpPr/>
            <p:nvPr/>
          </p:nvSpPr>
          <p:spPr>
            <a:xfrm>
              <a:off x="5035840" y="2851694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BD49324-2EB6-473F-AEDB-E4218BF9CD3F}"/>
                </a:ext>
              </a:extLst>
            </p:cNvPr>
            <p:cNvSpPr/>
            <p:nvPr/>
          </p:nvSpPr>
          <p:spPr>
            <a:xfrm>
              <a:off x="6770072" y="2976139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4E05E87-9456-45C9-B046-EC29B6FA5C30}"/>
                </a:ext>
              </a:extLst>
            </p:cNvPr>
            <p:cNvSpPr/>
            <p:nvPr/>
          </p:nvSpPr>
          <p:spPr>
            <a:xfrm>
              <a:off x="8851818" y="398953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E69684B-536A-44FC-AF1A-1ADC01D84A9B}"/>
                </a:ext>
              </a:extLst>
            </p:cNvPr>
            <p:cNvSpPr/>
            <p:nvPr/>
          </p:nvSpPr>
          <p:spPr>
            <a:xfrm>
              <a:off x="8615357" y="4096211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444B88B-8122-46FD-9E7E-E13BFA57FD54}"/>
                </a:ext>
              </a:extLst>
            </p:cNvPr>
            <p:cNvSpPr/>
            <p:nvPr/>
          </p:nvSpPr>
          <p:spPr>
            <a:xfrm>
              <a:off x="9190213" y="473627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995AED5-8410-4C57-953D-50D1CFE9A058}"/>
                </a:ext>
              </a:extLst>
            </p:cNvPr>
            <p:cNvSpPr/>
            <p:nvPr/>
          </p:nvSpPr>
          <p:spPr>
            <a:xfrm>
              <a:off x="9640340" y="4522918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6514784-5BC8-4F8D-92CF-F31B1F29F5E8}"/>
                </a:ext>
              </a:extLst>
            </p:cNvPr>
            <p:cNvSpPr/>
            <p:nvPr/>
          </p:nvSpPr>
          <p:spPr>
            <a:xfrm>
              <a:off x="9876870" y="4416241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F3F09C3-FF80-4880-9719-1C1ACD8A8F7C}"/>
                </a:ext>
              </a:extLst>
            </p:cNvPr>
            <p:cNvSpPr/>
            <p:nvPr/>
          </p:nvSpPr>
          <p:spPr>
            <a:xfrm>
              <a:off x="8378963" y="418511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C0769F4-916A-4909-92AE-C30360FFF379}"/>
                </a:ext>
              </a:extLst>
            </p:cNvPr>
            <p:cNvSpPr/>
            <p:nvPr/>
          </p:nvSpPr>
          <p:spPr>
            <a:xfrm>
              <a:off x="9415310" y="462959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6AFB7BE-FF5F-46B0-A806-D225B1C2D4EE}"/>
                </a:ext>
              </a:extLst>
            </p:cNvPr>
            <p:cNvSpPr/>
            <p:nvPr/>
          </p:nvSpPr>
          <p:spPr>
            <a:xfrm>
              <a:off x="7558662" y="3082816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4C8CBF7-EF4E-4041-B140-D0C172C2638F}"/>
                </a:ext>
              </a:extLst>
            </p:cNvPr>
            <p:cNvSpPr/>
            <p:nvPr/>
          </p:nvSpPr>
          <p:spPr>
            <a:xfrm>
              <a:off x="8142570" y="432733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0167968-1A85-41DB-83F3-7B9815A1A266}"/>
                </a:ext>
              </a:extLst>
            </p:cNvPr>
            <p:cNvSpPr/>
            <p:nvPr/>
          </p:nvSpPr>
          <p:spPr>
            <a:xfrm>
              <a:off x="7795056" y="3153888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176F37-78F5-4397-93AF-283363D336DF}"/>
                </a:ext>
              </a:extLst>
            </p:cNvPr>
            <p:cNvSpPr/>
            <p:nvPr/>
          </p:nvSpPr>
          <p:spPr>
            <a:xfrm>
              <a:off x="5722428" y="270941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246CF74-B1F9-49C3-9106-E7B264DD75E2}"/>
                </a:ext>
              </a:extLst>
            </p:cNvPr>
            <p:cNvSpPr/>
            <p:nvPr/>
          </p:nvSpPr>
          <p:spPr>
            <a:xfrm>
              <a:off x="6094847" y="3029443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FB89ABE-5396-4445-8D80-79830680A088}"/>
                </a:ext>
              </a:extLst>
            </p:cNvPr>
            <p:cNvSpPr/>
            <p:nvPr/>
          </p:nvSpPr>
          <p:spPr>
            <a:xfrm>
              <a:off x="7108467" y="2904999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E2DB9BD-268D-4AD0-9995-34CEC1A54F52}"/>
                </a:ext>
              </a:extLst>
            </p:cNvPr>
            <p:cNvSpPr/>
            <p:nvPr/>
          </p:nvSpPr>
          <p:spPr>
            <a:xfrm>
              <a:off x="5497331" y="2673877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0B8845-7D92-4C50-A279-2CA0DBC99F7D}"/>
                </a:ext>
              </a:extLst>
            </p:cNvPr>
            <p:cNvSpPr/>
            <p:nvPr/>
          </p:nvSpPr>
          <p:spPr>
            <a:xfrm>
              <a:off x="7333565" y="2993908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B8F17D7-B594-4DDA-AD52-38AC2EE934C7}"/>
                </a:ext>
              </a:extLst>
            </p:cNvPr>
            <p:cNvSpPr/>
            <p:nvPr/>
          </p:nvSpPr>
          <p:spPr>
            <a:xfrm>
              <a:off x="6544974" y="2851694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57BC35D-567D-4643-BD70-0E838587B6D1}"/>
                </a:ext>
              </a:extLst>
            </p:cNvPr>
            <p:cNvSpPr/>
            <p:nvPr/>
          </p:nvSpPr>
          <p:spPr>
            <a:xfrm>
              <a:off x="6770072" y="2798322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CF54A0A-9072-4462-A47E-73DCEC266C9E}"/>
                </a:ext>
              </a:extLst>
            </p:cNvPr>
            <p:cNvSpPr/>
            <p:nvPr/>
          </p:nvSpPr>
          <p:spPr>
            <a:xfrm>
              <a:off x="4167839" y="2371615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6FFED58-84AA-41EB-803E-C92522ADC674}"/>
                </a:ext>
              </a:extLst>
            </p:cNvPr>
            <p:cNvSpPr/>
            <p:nvPr/>
          </p:nvSpPr>
          <p:spPr>
            <a:xfrm>
              <a:off x="4393005" y="238938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EA5CF26-1746-4A48-AD05-D9CFD7C160BE}"/>
                </a:ext>
              </a:extLst>
            </p:cNvPr>
            <p:cNvSpPr/>
            <p:nvPr/>
          </p:nvSpPr>
          <p:spPr>
            <a:xfrm>
              <a:off x="5260870" y="265610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119014C-36DB-443B-86B6-9521D5D044F8}"/>
                </a:ext>
              </a:extLst>
            </p:cNvPr>
            <p:cNvSpPr/>
            <p:nvPr/>
          </p:nvSpPr>
          <p:spPr>
            <a:xfrm>
              <a:off x="3942877" y="2247170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E2B60C8-E041-4E27-B21B-1E2FF52B0224}"/>
                </a:ext>
              </a:extLst>
            </p:cNvPr>
            <p:cNvSpPr/>
            <p:nvPr/>
          </p:nvSpPr>
          <p:spPr>
            <a:xfrm>
              <a:off x="5035840" y="2691646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5AEE7FA-9773-414A-894C-B89E7E8DBB27}"/>
                </a:ext>
              </a:extLst>
            </p:cNvPr>
            <p:cNvSpPr/>
            <p:nvPr/>
          </p:nvSpPr>
          <p:spPr>
            <a:xfrm>
              <a:off x="4618035" y="240715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1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1" y="166646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2C909F9-D71A-4B89-94E9-E32F3E1F7477}"/>
                </a:ext>
              </a:extLst>
            </p:cNvPr>
            <p:cNvSpPr/>
            <p:nvPr/>
          </p:nvSpPr>
          <p:spPr>
            <a:xfrm>
              <a:off x="6319945" y="2922766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C47775F-4DD5-4578-B9AA-D6E24848C766}"/>
                </a:ext>
              </a:extLst>
            </p:cNvPr>
            <p:cNvSpPr/>
            <p:nvPr/>
          </p:nvSpPr>
          <p:spPr>
            <a:xfrm>
              <a:off x="8378963" y="416735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996FE27-35A7-4D43-B382-64DC6D28F87D}"/>
                </a:ext>
              </a:extLst>
            </p:cNvPr>
            <p:cNvSpPr/>
            <p:nvPr/>
          </p:nvSpPr>
          <p:spPr>
            <a:xfrm>
              <a:off x="8615357" y="4078442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E13EFA1-46EA-4865-AD5A-C1E700991D39}"/>
                </a:ext>
              </a:extLst>
            </p:cNvPr>
            <p:cNvSpPr/>
            <p:nvPr/>
          </p:nvSpPr>
          <p:spPr>
            <a:xfrm>
              <a:off x="9190213" y="471850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0FE4714-744E-4C65-9F60-24F22730B9E0}"/>
                </a:ext>
              </a:extLst>
            </p:cNvPr>
            <p:cNvSpPr/>
            <p:nvPr/>
          </p:nvSpPr>
          <p:spPr>
            <a:xfrm>
              <a:off x="8851818" y="3971766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391CC6D-5A6E-4137-A96F-4E14A5519427}"/>
                </a:ext>
              </a:extLst>
            </p:cNvPr>
            <p:cNvSpPr/>
            <p:nvPr/>
          </p:nvSpPr>
          <p:spPr>
            <a:xfrm>
              <a:off x="9876870" y="439847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5982685-A33D-488E-96EF-4BBD337FC35F}"/>
                </a:ext>
              </a:extLst>
            </p:cNvPr>
            <p:cNvSpPr/>
            <p:nvPr/>
          </p:nvSpPr>
          <p:spPr>
            <a:xfrm>
              <a:off x="9640340" y="4487382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994AAB09-431B-457B-A03B-8EC3F02B3D06}"/>
                </a:ext>
              </a:extLst>
            </p:cNvPr>
            <p:cNvSpPr/>
            <p:nvPr/>
          </p:nvSpPr>
          <p:spPr>
            <a:xfrm>
              <a:off x="9415310" y="4611826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321E4D4-51F9-4E33-BFE4-938D2C89130C}"/>
                </a:ext>
              </a:extLst>
            </p:cNvPr>
            <p:cNvSpPr/>
            <p:nvPr/>
          </p:nvSpPr>
          <p:spPr>
            <a:xfrm>
              <a:off x="7558662" y="3029443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B4754F1-1485-4F0D-AD49-C4FAAA1F3AA0}"/>
                </a:ext>
              </a:extLst>
            </p:cNvPr>
            <p:cNvSpPr/>
            <p:nvPr/>
          </p:nvSpPr>
          <p:spPr>
            <a:xfrm>
              <a:off x="7795056" y="3118353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D374A5A0-6305-4B2C-9A6C-04430501ED4D}"/>
                </a:ext>
              </a:extLst>
            </p:cNvPr>
            <p:cNvSpPr/>
            <p:nvPr/>
          </p:nvSpPr>
          <p:spPr>
            <a:xfrm>
              <a:off x="8142570" y="4309564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262FDD6-8255-4E87-B249-8B323B54E4DE}"/>
                </a:ext>
              </a:extLst>
            </p:cNvPr>
            <p:cNvSpPr/>
            <p:nvPr/>
          </p:nvSpPr>
          <p:spPr>
            <a:xfrm>
              <a:off x="5722428" y="2602736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E848D80-3C42-471F-992F-1347275ACB72}"/>
                </a:ext>
              </a:extLst>
            </p:cNvPr>
            <p:cNvSpPr/>
            <p:nvPr/>
          </p:nvSpPr>
          <p:spPr>
            <a:xfrm>
              <a:off x="7333565" y="2904999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0FE6565-691A-468E-99BA-611FD7AB4919}"/>
                </a:ext>
              </a:extLst>
            </p:cNvPr>
            <p:cNvSpPr/>
            <p:nvPr/>
          </p:nvSpPr>
          <p:spPr>
            <a:xfrm>
              <a:off x="6094847" y="2887231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19ED903-E749-47CE-A79F-8043EEFBC126}"/>
                </a:ext>
              </a:extLst>
            </p:cNvPr>
            <p:cNvSpPr/>
            <p:nvPr/>
          </p:nvSpPr>
          <p:spPr>
            <a:xfrm>
              <a:off x="7108467" y="2833858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4B39441-90F0-4DA9-A1A2-05F94FD40FDE}"/>
                </a:ext>
              </a:extLst>
            </p:cNvPr>
            <p:cNvSpPr/>
            <p:nvPr/>
          </p:nvSpPr>
          <p:spPr>
            <a:xfrm>
              <a:off x="6544974" y="2709413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D3F81EF-F825-4251-BC4C-7346D500B2FE}"/>
                </a:ext>
              </a:extLst>
            </p:cNvPr>
            <p:cNvSpPr/>
            <p:nvPr/>
          </p:nvSpPr>
          <p:spPr>
            <a:xfrm>
              <a:off x="6770072" y="2656109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4CEC996-2F56-41A6-9B91-8FF7459E8EA2}"/>
                </a:ext>
              </a:extLst>
            </p:cNvPr>
            <p:cNvSpPr/>
            <p:nvPr/>
          </p:nvSpPr>
          <p:spPr>
            <a:xfrm>
              <a:off x="6319945" y="278055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C75A949-C036-45AD-9048-3AC264ECCD32}"/>
                </a:ext>
              </a:extLst>
            </p:cNvPr>
            <p:cNvSpPr/>
            <p:nvPr/>
          </p:nvSpPr>
          <p:spPr>
            <a:xfrm>
              <a:off x="4167839" y="2247170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360C38A-A13D-45FE-A99F-0C5D88DD9631}"/>
                </a:ext>
              </a:extLst>
            </p:cNvPr>
            <p:cNvSpPr/>
            <p:nvPr/>
          </p:nvSpPr>
          <p:spPr>
            <a:xfrm>
              <a:off x="5497331" y="2567201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70DB80B-682D-406B-8231-3A2246092F04}"/>
                </a:ext>
              </a:extLst>
            </p:cNvPr>
            <p:cNvSpPr/>
            <p:nvPr/>
          </p:nvSpPr>
          <p:spPr>
            <a:xfrm>
              <a:off x="3942877" y="2122725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F855041-DC5D-420E-AEBD-B93A34717071}"/>
                </a:ext>
              </a:extLst>
            </p:cNvPr>
            <p:cNvSpPr/>
            <p:nvPr/>
          </p:nvSpPr>
          <p:spPr>
            <a:xfrm>
              <a:off x="4393005" y="226493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B0676F-B1A7-4359-84D7-0026012E7714}"/>
                </a:ext>
              </a:extLst>
            </p:cNvPr>
            <p:cNvSpPr/>
            <p:nvPr/>
          </p:nvSpPr>
          <p:spPr>
            <a:xfrm>
              <a:off x="4618035" y="228270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00091BC-5763-473A-8FB6-4DFAC6708C7B}"/>
                </a:ext>
              </a:extLst>
            </p:cNvPr>
            <p:cNvSpPr/>
            <p:nvPr/>
          </p:nvSpPr>
          <p:spPr>
            <a:xfrm>
              <a:off x="5260870" y="2549432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F2515C9F-270C-4538-A3E5-1F722D4450E9}"/>
                </a:ext>
              </a:extLst>
            </p:cNvPr>
            <p:cNvSpPr/>
            <p:nvPr/>
          </p:nvSpPr>
          <p:spPr>
            <a:xfrm>
              <a:off x="5035840" y="2602736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C51F5E1-2AA3-4C12-97E5-C5DC43CF8C3B}"/>
                </a:ext>
              </a:extLst>
            </p:cNvPr>
            <p:cNvSpPr/>
            <p:nvPr/>
          </p:nvSpPr>
          <p:spPr>
            <a:xfrm>
              <a:off x="8851818" y="3953998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F28EB96-57B7-4386-BE6E-6A4BF1A69196}"/>
                </a:ext>
              </a:extLst>
            </p:cNvPr>
            <p:cNvSpPr/>
            <p:nvPr/>
          </p:nvSpPr>
          <p:spPr>
            <a:xfrm>
              <a:off x="9190213" y="4700735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1476038-4422-4441-9B9C-50BFB07FCB10}"/>
                </a:ext>
              </a:extLst>
            </p:cNvPr>
            <p:cNvSpPr/>
            <p:nvPr/>
          </p:nvSpPr>
          <p:spPr>
            <a:xfrm>
              <a:off x="8615357" y="4060675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CFF82CC-606F-435E-8523-BA762488AF6B}"/>
                </a:ext>
              </a:extLst>
            </p:cNvPr>
            <p:cNvSpPr/>
            <p:nvPr/>
          </p:nvSpPr>
          <p:spPr>
            <a:xfrm>
              <a:off x="9415310" y="4576221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67941A1-5B3E-4C26-9480-C7FD63F6B7A1}"/>
                </a:ext>
              </a:extLst>
            </p:cNvPr>
            <p:cNvSpPr/>
            <p:nvPr/>
          </p:nvSpPr>
          <p:spPr>
            <a:xfrm>
              <a:off x="7558662" y="2940535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768C075-DD52-403A-8BC2-0575577DEA54}"/>
                </a:ext>
              </a:extLst>
            </p:cNvPr>
            <p:cNvSpPr/>
            <p:nvPr/>
          </p:nvSpPr>
          <p:spPr>
            <a:xfrm>
              <a:off x="9640340" y="4469545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345FAFA-105A-40AB-90E3-25660635F8EA}"/>
                </a:ext>
              </a:extLst>
            </p:cNvPr>
            <p:cNvSpPr/>
            <p:nvPr/>
          </p:nvSpPr>
          <p:spPr>
            <a:xfrm>
              <a:off x="8378963" y="414958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93890E2-A8AA-4A26-9DC9-85FEB3F0BAC4}"/>
                </a:ext>
              </a:extLst>
            </p:cNvPr>
            <p:cNvSpPr/>
            <p:nvPr/>
          </p:nvSpPr>
          <p:spPr>
            <a:xfrm>
              <a:off x="9876870" y="436293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4ED2F8F-1E0D-4E59-AC3D-37C812509AD0}"/>
                </a:ext>
              </a:extLst>
            </p:cNvPr>
            <p:cNvSpPr/>
            <p:nvPr/>
          </p:nvSpPr>
          <p:spPr>
            <a:xfrm>
              <a:off x="7795056" y="3029443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BDCEBFC-CB7E-4CFA-8E3E-A5761DC36D00}"/>
                </a:ext>
              </a:extLst>
            </p:cNvPr>
            <p:cNvSpPr/>
            <p:nvPr/>
          </p:nvSpPr>
          <p:spPr>
            <a:xfrm>
              <a:off x="8142570" y="429179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7B4BFE4-5BDB-4601-9532-D99FA43DE661}"/>
                </a:ext>
              </a:extLst>
            </p:cNvPr>
            <p:cNvSpPr/>
            <p:nvPr/>
          </p:nvSpPr>
          <p:spPr>
            <a:xfrm>
              <a:off x="6094847" y="276278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81306E2-2D9F-41D8-ABA5-5C4C8A72ACB3}"/>
                </a:ext>
              </a:extLst>
            </p:cNvPr>
            <p:cNvSpPr/>
            <p:nvPr/>
          </p:nvSpPr>
          <p:spPr>
            <a:xfrm>
              <a:off x="6319945" y="265610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BFF980F-7363-4781-944C-E5742FFEC112}"/>
                </a:ext>
              </a:extLst>
            </p:cNvPr>
            <p:cNvSpPr/>
            <p:nvPr/>
          </p:nvSpPr>
          <p:spPr>
            <a:xfrm>
              <a:off x="5722428" y="24605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332D054-C69E-4181-938F-FB63EECAFC91}"/>
                </a:ext>
              </a:extLst>
            </p:cNvPr>
            <p:cNvSpPr/>
            <p:nvPr/>
          </p:nvSpPr>
          <p:spPr>
            <a:xfrm>
              <a:off x="6544974" y="258496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7C3526B-A20A-49EC-9AEA-DCAE634958D3}"/>
                </a:ext>
              </a:extLst>
            </p:cNvPr>
            <p:cNvSpPr/>
            <p:nvPr/>
          </p:nvSpPr>
          <p:spPr>
            <a:xfrm>
              <a:off x="6770072" y="249605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5E45B6F-73D0-465F-BBA8-F5EC18621FA4}"/>
                </a:ext>
              </a:extLst>
            </p:cNvPr>
            <p:cNvSpPr/>
            <p:nvPr/>
          </p:nvSpPr>
          <p:spPr>
            <a:xfrm>
              <a:off x="7108467" y="2816090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AA81E9E-4F5D-4C0F-99A2-EB06E52FE9D4}"/>
                </a:ext>
              </a:extLst>
            </p:cNvPr>
            <p:cNvSpPr/>
            <p:nvPr/>
          </p:nvSpPr>
          <p:spPr>
            <a:xfrm>
              <a:off x="5260870" y="2407151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9AE8F09-7770-4A32-AE68-A6E8950DC936}"/>
                </a:ext>
              </a:extLst>
            </p:cNvPr>
            <p:cNvSpPr/>
            <p:nvPr/>
          </p:nvSpPr>
          <p:spPr>
            <a:xfrm>
              <a:off x="4167839" y="2033817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FE599A3-0423-4A62-A72C-797D18ED1159}"/>
                </a:ext>
              </a:extLst>
            </p:cNvPr>
            <p:cNvSpPr/>
            <p:nvPr/>
          </p:nvSpPr>
          <p:spPr>
            <a:xfrm>
              <a:off x="3942877" y="1891605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8441EFF-F2D3-4A3B-8B77-5271179C7108}"/>
                </a:ext>
              </a:extLst>
            </p:cNvPr>
            <p:cNvSpPr/>
            <p:nvPr/>
          </p:nvSpPr>
          <p:spPr>
            <a:xfrm>
              <a:off x="4393005" y="2069353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3591B75-526F-4B0A-8A5B-A3889A359CEC}"/>
                </a:ext>
              </a:extLst>
            </p:cNvPr>
            <p:cNvSpPr/>
            <p:nvPr/>
          </p:nvSpPr>
          <p:spPr>
            <a:xfrm>
              <a:off x="5035840" y="24605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9A8137C-8C69-49C0-A0A6-BA99D737E49A}"/>
                </a:ext>
              </a:extLst>
            </p:cNvPr>
            <p:cNvSpPr/>
            <p:nvPr/>
          </p:nvSpPr>
          <p:spPr>
            <a:xfrm>
              <a:off x="4618035" y="2087190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B338B4A-5613-41EB-957D-8A5A5F870F58}"/>
                </a:ext>
              </a:extLst>
            </p:cNvPr>
            <p:cNvSpPr/>
            <p:nvPr/>
          </p:nvSpPr>
          <p:spPr>
            <a:xfrm>
              <a:off x="5497331" y="240715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1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1" y="166646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D8F878-9F16-4D15-B29A-DE4B8533A96E}"/>
                </a:ext>
              </a:extLst>
            </p:cNvPr>
            <p:cNvSpPr/>
            <p:nvPr/>
          </p:nvSpPr>
          <p:spPr>
            <a:xfrm>
              <a:off x="8851818" y="3936230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3881BE0-EF87-447A-8C7D-B08CFD786975}"/>
                </a:ext>
              </a:extLst>
            </p:cNvPr>
            <p:cNvSpPr/>
            <p:nvPr/>
          </p:nvSpPr>
          <p:spPr>
            <a:xfrm>
              <a:off x="9190213" y="468289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E12CBCB-FB53-470D-9DA1-D73578C769C6}"/>
                </a:ext>
              </a:extLst>
            </p:cNvPr>
            <p:cNvSpPr/>
            <p:nvPr/>
          </p:nvSpPr>
          <p:spPr>
            <a:xfrm>
              <a:off x="8615357" y="404290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ED8728C-783D-462F-8EB2-FFE39D2CB398}"/>
                </a:ext>
              </a:extLst>
            </p:cNvPr>
            <p:cNvSpPr/>
            <p:nvPr/>
          </p:nvSpPr>
          <p:spPr>
            <a:xfrm>
              <a:off x="7558662" y="292276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1851A55-DBCE-4C48-9E9F-2392BAF094F1}"/>
                </a:ext>
              </a:extLst>
            </p:cNvPr>
            <p:cNvSpPr/>
            <p:nvPr/>
          </p:nvSpPr>
          <p:spPr>
            <a:xfrm>
              <a:off x="9876870" y="434510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F8F0C83-A55F-4391-8B9C-751776B4EAF4}"/>
                </a:ext>
              </a:extLst>
            </p:cNvPr>
            <p:cNvSpPr/>
            <p:nvPr/>
          </p:nvSpPr>
          <p:spPr>
            <a:xfrm>
              <a:off x="8390259" y="4131747"/>
              <a:ext cx="122484" cy="27441"/>
            </a:xfrm>
            <a:custGeom>
              <a:avLst/>
              <a:gdLst>
                <a:gd name="connsiteX0" fmla="*/ 5911 w 127389"/>
                <a:gd name="connsiteY0" fmla="*/ 5762 h 27595"/>
                <a:gd name="connsiteX1" fmla="*/ 123038 w 127389"/>
                <a:gd name="connsiteY1" fmla="*/ 5762 h 27595"/>
                <a:gd name="connsiteX2" fmla="*/ 123038 w 127389"/>
                <a:gd name="connsiteY2" fmla="*/ 23630 h 27595"/>
                <a:gd name="connsiteX3" fmla="*/ 5911 w 127389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89" h="27595">
                  <a:moveTo>
                    <a:pt x="5911" y="5762"/>
                  </a:moveTo>
                  <a:lnTo>
                    <a:pt x="123038" y="5762"/>
                  </a:lnTo>
                  <a:lnTo>
                    <a:pt x="123038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80C57D8-F472-4BA8-88FF-61D70B39AF76}"/>
                </a:ext>
              </a:extLst>
            </p:cNvPr>
            <p:cNvSpPr/>
            <p:nvPr/>
          </p:nvSpPr>
          <p:spPr>
            <a:xfrm>
              <a:off x="9426539" y="4558454"/>
              <a:ext cx="122484" cy="27441"/>
            </a:xfrm>
            <a:custGeom>
              <a:avLst/>
              <a:gdLst>
                <a:gd name="connsiteX0" fmla="*/ 5911 w 127389"/>
                <a:gd name="connsiteY0" fmla="*/ 5762 h 27595"/>
                <a:gd name="connsiteX1" fmla="*/ 123038 w 127389"/>
                <a:gd name="connsiteY1" fmla="*/ 5762 h 27595"/>
                <a:gd name="connsiteX2" fmla="*/ 123038 w 127389"/>
                <a:gd name="connsiteY2" fmla="*/ 23630 h 27595"/>
                <a:gd name="connsiteX3" fmla="*/ 5911 w 127389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89" h="27595">
                  <a:moveTo>
                    <a:pt x="5911" y="5762"/>
                  </a:moveTo>
                  <a:lnTo>
                    <a:pt x="123038" y="5762"/>
                  </a:lnTo>
                  <a:lnTo>
                    <a:pt x="123038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BDDDA2D4-5E81-4C0B-BE62-40CD6385F7B3}"/>
                </a:ext>
              </a:extLst>
            </p:cNvPr>
            <p:cNvSpPr/>
            <p:nvPr/>
          </p:nvSpPr>
          <p:spPr>
            <a:xfrm>
              <a:off x="9640340" y="445177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37CE71B-649A-488F-8E4A-71058DAA0F47}"/>
                </a:ext>
              </a:extLst>
            </p:cNvPr>
            <p:cNvSpPr/>
            <p:nvPr/>
          </p:nvSpPr>
          <p:spPr>
            <a:xfrm>
              <a:off x="7795056" y="301167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71EB595-DF26-44A7-B7A0-0C7CD42D14CD}"/>
                </a:ext>
              </a:extLst>
            </p:cNvPr>
            <p:cNvSpPr/>
            <p:nvPr/>
          </p:nvSpPr>
          <p:spPr>
            <a:xfrm>
              <a:off x="8142570" y="427402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C24DAF6-E409-483F-91D6-B2F6B1D495F3}"/>
                </a:ext>
              </a:extLst>
            </p:cNvPr>
            <p:cNvSpPr/>
            <p:nvPr/>
          </p:nvSpPr>
          <p:spPr>
            <a:xfrm>
              <a:off x="6094847" y="2656109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EB76608-56A5-4158-8651-C68174452203}"/>
                </a:ext>
              </a:extLst>
            </p:cNvPr>
            <p:cNvSpPr/>
            <p:nvPr/>
          </p:nvSpPr>
          <p:spPr>
            <a:xfrm>
              <a:off x="7333565" y="2878201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A5E096C-35B2-46F5-BD6B-E0F1A755C495}"/>
                </a:ext>
              </a:extLst>
            </p:cNvPr>
            <p:cNvSpPr/>
            <p:nvPr/>
          </p:nvSpPr>
          <p:spPr>
            <a:xfrm>
              <a:off x="5722428" y="240715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31E2B2B-EF5F-4AF3-A8A9-B39FA310E094}"/>
                </a:ext>
              </a:extLst>
            </p:cNvPr>
            <p:cNvSpPr/>
            <p:nvPr/>
          </p:nvSpPr>
          <p:spPr>
            <a:xfrm>
              <a:off x="6770072" y="2389383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68B21BF-48B4-4338-874F-69F28EE77275}"/>
                </a:ext>
              </a:extLst>
            </p:cNvPr>
            <p:cNvSpPr/>
            <p:nvPr/>
          </p:nvSpPr>
          <p:spPr>
            <a:xfrm>
              <a:off x="7108467" y="279832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4D6E0D5-5E72-4955-86B6-F78DC6C566E5}"/>
                </a:ext>
              </a:extLst>
            </p:cNvPr>
            <p:cNvSpPr/>
            <p:nvPr/>
          </p:nvSpPr>
          <p:spPr>
            <a:xfrm>
              <a:off x="6544974" y="2460524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AB5D5F4-528B-4A18-B69D-FCF67EE93800}"/>
                </a:ext>
              </a:extLst>
            </p:cNvPr>
            <p:cNvSpPr/>
            <p:nvPr/>
          </p:nvSpPr>
          <p:spPr>
            <a:xfrm>
              <a:off x="6319945" y="2549432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3B05FAA-B38B-4368-A3C6-73B27D93BCF9}"/>
                </a:ext>
              </a:extLst>
            </p:cNvPr>
            <p:cNvSpPr/>
            <p:nvPr/>
          </p:nvSpPr>
          <p:spPr>
            <a:xfrm>
              <a:off x="5497331" y="237161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E9333BB-54EB-4C9F-921D-62DA8FDE2F7E}"/>
                </a:ext>
              </a:extLst>
            </p:cNvPr>
            <p:cNvSpPr/>
            <p:nvPr/>
          </p:nvSpPr>
          <p:spPr>
            <a:xfrm>
              <a:off x="3942877" y="176715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20F0AC7-5E77-4573-9B21-BC0A10667710}"/>
                </a:ext>
              </a:extLst>
            </p:cNvPr>
            <p:cNvSpPr/>
            <p:nvPr/>
          </p:nvSpPr>
          <p:spPr>
            <a:xfrm>
              <a:off x="4393005" y="196267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71FAF01-07F2-4C6C-8505-617E85670D29}"/>
                </a:ext>
              </a:extLst>
            </p:cNvPr>
            <p:cNvSpPr/>
            <p:nvPr/>
          </p:nvSpPr>
          <p:spPr>
            <a:xfrm>
              <a:off x="4167839" y="1909372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C630ADAF-633A-4D96-BF6B-221DA302441A}"/>
                </a:ext>
              </a:extLst>
            </p:cNvPr>
            <p:cNvSpPr/>
            <p:nvPr/>
          </p:nvSpPr>
          <p:spPr>
            <a:xfrm>
              <a:off x="4618035" y="1998281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7FED318-6DD2-4B56-A14A-57DFCF03F17F}"/>
                </a:ext>
              </a:extLst>
            </p:cNvPr>
            <p:cNvSpPr/>
            <p:nvPr/>
          </p:nvSpPr>
          <p:spPr>
            <a:xfrm>
              <a:off x="5260870" y="237161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22F0E3A-3210-4EF8-99D0-A48D3667DCB6}"/>
                </a:ext>
              </a:extLst>
            </p:cNvPr>
            <p:cNvSpPr/>
            <p:nvPr/>
          </p:nvSpPr>
          <p:spPr>
            <a:xfrm>
              <a:off x="5035840" y="242498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EA5752E-D8BF-4D0D-BA8F-07C4B05829BE}"/>
                </a:ext>
              </a:extLst>
            </p:cNvPr>
            <p:cNvSpPr/>
            <p:nvPr/>
          </p:nvSpPr>
          <p:spPr>
            <a:xfrm>
              <a:off x="8142570" y="427402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01BB88A-1E57-4D03-804D-CDDE78CB9813}"/>
                </a:ext>
              </a:extLst>
            </p:cNvPr>
            <p:cNvSpPr/>
            <p:nvPr/>
          </p:nvSpPr>
          <p:spPr>
            <a:xfrm>
              <a:off x="8615357" y="404290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530ECA9-5EC8-4B69-AEB1-E53309B0B16D}"/>
                </a:ext>
              </a:extLst>
            </p:cNvPr>
            <p:cNvSpPr/>
            <p:nvPr/>
          </p:nvSpPr>
          <p:spPr>
            <a:xfrm>
              <a:off x="9190213" y="466513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9CF6BB5-5CA4-4D09-A9F1-411C3D1E07C1}"/>
                </a:ext>
              </a:extLst>
            </p:cNvPr>
            <p:cNvSpPr/>
            <p:nvPr/>
          </p:nvSpPr>
          <p:spPr>
            <a:xfrm>
              <a:off x="7558662" y="290499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62A9B2F-F699-487F-AF9E-461FA7216C10}"/>
                </a:ext>
              </a:extLst>
            </p:cNvPr>
            <p:cNvSpPr/>
            <p:nvPr/>
          </p:nvSpPr>
          <p:spPr>
            <a:xfrm>
              <a:off x="9415310" y="455845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DEA8957-0B47-4BF5-855D-87BAACE63D6E}"/>
                </a:ext>
              </a:extLst>
            </p:cNvPr>
            <p:cNvSpPr/>
            <p:nvPr/>
          </p:nvSpPr>
          <p:spPr>
            <a:xfrm>
              <a:off x="9640340" y="443400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D69A130-7A60-4323-BAA8-C1E98BF2BA6B}"/>
                </a:ext>
              </a:extLst>
            </p:cNvPr>
            <p:cNvSpPr/>
            <p:nvPr/>
          </p:nvSpPr>
          <p:spPr>
            <a:xfrm>
              <a:off x="9876870" y="432733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96DF164-6B21-446F-9AE3-C7E6BAB3D347}"/>
                </a:ext>
              </a:extLst>
            </p:cNvPr>
            <p:cNvSpPr/>
            <p:nvPr/>
          </p:nvSpPr>
          <p:spPr>
            <a:xfrm>
              <a:off x="8851818" y="391839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0B237D0-50C2-4CCF-A0F0-E7A5B86CAB89}"/>
                </a:ext>
              </a:extLst>
            </p:cNvPr>
            <p:cNvSpPr/>
            <p:nvPr/>
          </p:nvSpPr>
          <p:spPr>
            <a:xfrm>
              <a:off x="8378963" y="413174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1DD4598-0FF1-49A3-B2A8-F0C0ED2586DE}"/>
                </a:ext>
              </a:extLst>
            </p:cNvPr>
            <p:cNvSpPr/>
            <p:nvPr/>
          </p:nvSpPr>
          <p:spPr>
            <a:xfrm>
              <a:off x="7795056" y="299390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C92DE9E-C522-4666-AD17-6132BDCABE59}"/>
                </a:ext>
              </a:extLst>
            </p:cNvPr>
            <p:cNvSpPr txBox="1"/>
            <p:nvPr/>
          </p:nvSpPr>
          <p:spPr>
            <a:xfrm rot="16200000">
              <a:off x="2743171" y="3452998"/>
              <a:ext cx="100027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94A9B9"/>
                  </a:solidFill>
                </a:rPr>
                <a:t>KG per capita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F73F20D2-C1AF-4D8F-9F15-60FD3AF54FE9}"/>
                </a:ext>
              </a:extLst>
            </p:cNvPr>
            <p:cNvSpPr txBox="1"/>
            <p:nvPr/>
          </p:nvSpPr>
          <p:spPr>
            <a:xfrm>
              <a:off x="3679588" y="5260164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CB0B43A5-B0A7-4052-994E-72D1C33B09DB}"/>
                </a:ext>
              </a:extLst>
            </p:cNvPr>
            <p:cNvSpPr txBox="1"/>
            <p:nvPr/>
          </p:nvSpPr>
          <p:spPr>
            <a:xfrm>
              <a:off x="3594629" y="4851366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20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F0DA377B-F46D-492C-AE81-94E0960BB51C}"/>
                </a:ext>
              </a:extLst>
            </p:cNvPr>
            <p:cNvSpPr txBox="1"/>
            <p:nvPr/>
          </p:nvSpPr>
          <p:spPr>
            <a:xfrm>
              <a:off x="3594629" y="4442567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40</a:t>
              </a: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D988BECF-51F5-4F65-A6AC-5FF0D9041111}"/>
                </a:ext>
              </a:extLst>
            </p:cNvPr>
            <p:cNvSpPr txBox="1"/>
            <p:nvPr/>
          </p:nvSpPr>
          <p:spPr>
            <a:xfrm>
              <a:off x="3594629" y="4033768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60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40E1E191-5026-4ED4-9C1C-75D9D023DB4C}"/>
                </a:ext>
              </a:extLst>
            </p:cNvPr>
            <p:cNvSpPr txBox="1"/>
            <p:nvPr/>
          </p:nvSpPr>
          <p:spPr>
            <a:xfrm>
              <a:off x="3594629" y="362496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80</a:t>
              </a: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1450403E-EB0E-4D67-87A0-70FEE413B43E}"/>
                </a:ext>
              </a:extLst>
            </p:cNvPr>
            <p:cNvSpPr txBox="1"/>
            <p:nvPr/>
          </p:nvSpPr>
          <p:spPr>
            <a:xfrm>
              <a:off x="3509670" y="3216170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100</a:t>
              </a: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2F78B1C5-6299-4B92-B983-F768ABF1722D}"/>
                </a:ext>
              </a:extLst>
            </p:cNvPr>
            <p:cNvSpPr txBox="1"/>
            <p:nvPr/>
          </p:nvSpPr>
          <p:spPr>
            <a:xfrm>
              <a:off x="3509670" y="2807371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120</a:t>
              </a: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F6E4346F-CE29-4F1C-9350-BA784D0C6FA9}"/>
                </a:ext>
              </a:extLst>
            </p:cNvPr>
            <p:cNvSpPr txBox="1"/>
            <p:nvPr/>
          </p:nvSpPr>
          <p:spPr>
            <a:xfrm>
              <a:off x="3509670" y="2398572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140</a:t>
              </a: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0E96C50A-EFC9-48A1-8095-A5D0E7A0EC44}"/>
                </a:ext>
              </a:extLst>
            </p:cNvPr>
            <p:cNvSpPr txBox="1"/>
            <p:nvPr/>
          </p:nvSpPr>
          <p:spPr>
            <a:xfrm>
              <a:off x="3509670" y="1989773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160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910462B2-5B2F-46BB-93F4-33447C17E27E}"/>
                </a:ext>
              </a:extLst>
            </p:cNvPr>
            <p:cNvSpPr txBox="1"/>
            <p:nvPr/>
          </p:nvSpPr>
          <p:spPr>
            <a:xfrm>
              <a:off x="3509670" y="1580974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180</a:t>
              </a: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B0C12ECE-47EC-4989-8AD0-6A674CF5EFFE}"/>
                </a:ext>
              </a:extLst>
            </p:cNvPr>
            <p:cNvSpPr/>
            <p:nvPr/>
          </p:nvSpPr>
          <p:spPr>
            <a:xfrm>
              <a:off x="10211784" y="5398658"/>
              <a:ext cx="979200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262033B-5E7F-41C4-B93B-CF9EBCBBFCC4}"/>
                </a:ext>
              </a:extLst>
            </p:cNvPr>
            <p:cNvSpPr/>
            <p:nvPr/>
          </p:nvSpPr>
          <p:spPr>
            <a:xfrm>
              <a:off x="3348270" y="5402240"/>
              <a:ext cx="6588000" cy="7674"/>
            </a:xfrm>
            <a:custGeom>
              <a:avLst/>
              <a:gdLst>
                <a:gd name="connsiteX0" fmla="*/ 8025 w 6505517"/>
                <a:gd name="connsiteY0" fmla="*/ 4317 h 7673"/>
                <a:gd name="connsiteX1" fmla="*/ 6502344 w 6505517"/>
                <a:gd name="connsiteY1" fmla="*/ 4317 h 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517" h="7673">
                  <a:moveTo>
                    <a:pt x="8025" y="4317"/>
                  </a:moveTo>
                  <a:lnTo>
                    <a:pt x="6502344" y="431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B920F708-854A-419A-8EB4-6169A61B51AF}"/>
                </a:ext>
              </a:extLst>
            </p:cNvPr>
            <p:cNvSpPr txBox="1"/>
            <p:nvPr/>
          </p:nvSpPr>
          <p:spPr>
            <a:xfrm>
              <a:off x="3846123" y="5929542"/>
              <a:ext cx="10522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North America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21167952-A8A1-4C65-B39A-15B4804EB1C0}"/>
                </a:ext>
              </a:extLst>
            </p:cNvPr>
            <p:cNvSpPr txBox="1"/>
            <p:nvPr/>
          </p:nvSpPr>
          <p:spPr>
            <a:xfrm>
              <a:off x="5185286" y="5929542"/>
              <a:ext cx="5305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Europe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F6A2D799-6D47-41E3-B9BE-F8AC14F0D24E}"/>
                </a:ext>
              </a:extLst>
            </p:cNvPr>
            <p:cNvSpPr txBox="1"/>
            <p:nvPr/>
          </p:nvSpPr>
          <p:spPr>
            <a:xfrm>
              <a:off x="7361307" y="5929542"/>
              <a:ext cx="3238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Asia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005FEF2F-ECC1-40B5-BEAB-D20D0A38684F}"/>
                </a:ext>
              </a:extLst>
            </p:cNvPr>
            <p:cNvSpPr txBox="1"/>
            <p:nvPr/>
          </p:nvSpPr>
          <p:spPr>
            <a:xfrm>
              <a:off x="8065410" y="5929542"/>
              <a:ext cx="10105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Latin America</a:t>
              </a: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8A3BD4E1-5624-42A7-81CC-F9D89395DA8F}"/>
                </a:ext>
              </a:extLst>
            </p:cNvPr>
            <p:cNvSpPr txBox="1"/>
            <p:nvPr/>
          </p:nvSpPr>
          <p:spPr>
            <a:xfrm>
              <a:off x="9387783" y="5929542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Africa</a:t>
              </a: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CEE2EAF3-0926-4600-8CD8-5F698CC568E0}"/>
                </a:ext>
              </a:extLst>
            </p:cNvPr>
            <p:cNvSpPr txBox="1"/>
            <p:nvPr/>
          </p:nvSpPr>
          <p:spPr>
            <a:xfrm>
              <a:off x="10459600" y="5929542"/>
              <a:ext cx="4809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Global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C028DF39-5E4D-4BC2-8369-481397783B0C}"/>
                </a:ext>
              </a:extLst>
            </p:cNvPr>
            <p:cNvSpPr txBox="1"/>
            <p:nvPr/>
          </p:nvSpPr>
          <p:spPr>
            <a:xfrm rot="-5400000">
              <a:off x="390463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E26F1423-E570-4AFD-A1F5-24E0459B6E2C}"/>
                </a:ext>
              </a:extLst>
            </p:cNvPr>
            <p:cNvSpPr txBox="1"/>
            <p:nvPr/>
          </p:nvSpPr>
          <p:spPr>
            <a:xfrm rot="-5400000">
              <a:off x="412923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74549178-8C2B-4B8F-9B21-AEC5796A7FA4}"/>
                </a:ext>
              </a:extLst>
            </p:cNvPr>
            <p:cNvSpPr txBox="1"/>
            <p:nvPr/>
          </p:nvSpPr>
          <p:spPr>
            <a:xfrm rot="-5400000">
              <a:off x="435384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99A50BE-5000-4D30-9538-D13A71FB4374}"/>
                </a:ext>
              </a:extLst>
            </p:cNvPr>
            <p:cNvSpPr txBox="1"/>
            <p:nvPr/>
          </p:nvSpPr>
          <p:spPr>
            <a:xfrm rot="-5400000">
              <a:off x="45784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046B6A-381A-4830-9C53-6B2959E9E82A}"/>
                </a:ext>
              </a:extLst>
            </p:cNvPr>
            <p:cNvSpPr/>
            <p:nvPr/>
          </p:nvSpPr>
          <p:spPr>
            <a:xfrm>
              <a:off x="3885974" y="5398658"/>
              <a:ext cx="6206400" cy="6899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31F1B49A-8219-430C-933E-667F27A92642}"/>
                </a:ext>
              </a:extLst>
            </p:cNvPr>
            <p:cNvSpPr txBox="1"/>
            <p:nvPr/>
          </p:nvSpPr>
          <p:spPr>
            <a:xfrm>
              <a:off x="6204948" y="5929542"/>
              <a:ext cx="5979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Oceania</a:t>
              </a: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ECF1015E-C4A4-457D-9A7D-24BBF019CF1A}"/>
                </a:ext>
              </a:extLst>
            </p:cNvPr>
            <p:cNvSpPr txBox="1"/>
            <p:nvPr/>
          </p:nvSpPr>
          <p:spPr>
            <a:xfrm rot="-5400000">
              <a:off x="50171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B209A2B2-A94D-49EF-BB5C-BDCB232C0E6D}"/>
                </a:ext>
              </a:extLst>
            </p:cNvPr>
            <p:cNvSpPr txBox="1"/>
            <p:nvPr/>
          </p:nvSpPr>
          <p:spPr>
            <a:xfrm rot="-5400000">
              <a:off x="52417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96D06C1C-D8FF-42F3-A37A-7367DBCF438E}"/>
                </a:ext>
              </a:extLst>
            </p:cNvPr>
            <p:cNvSpPr txBox="1"/>
            <p:nvPr/>
          </p:nvSpPr>
          <p:spPr>
            <a:xfrm rot="-5400000">
              <a:off x="54663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66E83C38-F1DA-4F5D-98BB-7ED619164CC9}"/>
                </a:ext>
              </a:extLst>
            </p:cNvPr>
            <p:cNvSpPr txBox="1"/>
            <p:nvPr/>
          </p:nvSpPr>
          <p:spPr>
            <a:xfrm rot="-5400000">
              <a:off x="56909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78822694-6837-46A9-B047-5AA1AC201CB2}"/>
                </a:ext>
              </a:extLst>
            </p:cNvPr>
            <p:cNvSpPr txBox="1"/>
            <p:nvPr/>
          </p:nvSpPr>
          <p:spPr>
            <a:xfrm rot="-5400000">
              <a:off x="606109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FDEAAFE5-A88A-414B-881A-07D3C660B6B9}"/>
                </a:ext>
              </a:extLst>
            </p:cNvPr>
            <p:cNvSpPr txBox="1"/>
            <p:nvPr/>
          </p:nvSpPr>
          <p:spPr>
            <a:xfrm rot="-5400000">
              <a:off x="628569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7A6BEC95-C1CD-4FA7-B4B0-BE47CDF1F116}"/>
                </a:ext>
              </a:extLst>
            </p:cNvPr>
            <p:cNvSpPr txBox="1"/>
            <p:nvPr/>
          </p:nvSpPr>
          <p:spPr>
            <a:xfrm rot="-5400000">
              <a:off x="651030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89048AC3-1EFC-427D-9336-20CB33F827C6}"/>
                </a:ext>
              </a:extLst>
            </p:cNvPr>
            <p:cNvSpPr txBox="1"/>
            <p:nvPr/>
          </p:nvSpPr>
          <p:spPr>
            <a:xfrm rot="-5400000">
              <a:off x="67349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A9BBD8B-92B3-4685-8E68-F11EBD6C9D82}"/>
                </a:ext>
              </a:extLst>
            </p:cNvPr>
            <p:cNvSpPr txBox="1"/>
            <p:nvPr/>
          </p:nvSpPr>
          <p:spPr>
            <a:xfrm rot="-5400000">
              <a:off x="708979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C68B6447-EDE7-42E5-87C2-7D79FEC821A4}"/>
                </a:ext>
              </a:extLst>
            </p:cNvPr>
            <p:cNvSpPr txBox="1"/>
            <p:nvPr/>
          </p:nvSpPr>
          <p:spPr>
            <a:xfrm rot="-5400000">
              <a:off x="731439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0C1AB34-14FE-4B3C-80B4-A3E45766FC89}"/>
                </a:ext>
              </a:extLst>
            </p:cNvPr>
            <p:cNvSpPr txBox="1"/>
            <p:nvPr/>
          </p:nvSpPr>
          <p:spPr>
            <a:xfrm rot="-5400000">
              <a:off x="753900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24FC4E5D-FB03-48F6-98A9-743B0E4BC55A}"/>
                </a:ext>
              </a:extLst>
            </p:cNvPr>
            <p:cNvSpPr txBox="1"/>
            <p:nvPr/>
          </p:nvSpPr>
          <p:spPr>
            <a:xfrm rot="-5400000">
              <a:off x="77636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5D9F4345-A8B6-472C-A175-2644EAE6A8CE}"/>
                </a:ext>
              </a:extLst>
            </p:cNvPr>
            <p:cNvSpPr txBox="1"/>
            <p:nvPr/>
          </p:nvSpPr>
          <p:spPr>
            <a:xfrm rot="-5400000">
              <a:off x="81413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0CBA609F-6AF9-4323-9996-51FF7F82F8FA}"/>
                </a:ext>
              </a:extLst>
            </p:cNvPr>
            <p:cNvSpPr txBox="1"/>
            <p:nvPr/>
          </p:nvSpPr>
          <p:spPr>
            <a:xfrm rot="-5400000">
              <a:off x="83659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6E227501-0371-4FB4-973F-DB2577B765E6}"/>
                </a:ext>
              </a:extLst>
            </p:cNvPr>
            <p:cNvSpPr txBox="1"/>
            <p:nvPr/>
          </p:nvSpPr>
          <p:spPr>
            <a:xfrm rot="-5400000">
              <a:off x="85905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CEBA1A22-95C9-4E2C-BEC2-205068146D56}"/>
                </a:ext>
              </a:extLst>
            </p:cNvPr>
            <p:cNvSpPr txBox="1"/>
            <p:nvPr/>
          </p:nvSpPr>
          <p:spPr>
            <a:xfrm rot="-5400000">
              <a:off x="88151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DDAD1697-DE16-420D-981A-4B688E433B02}"/>
                </a:ext>
              </a:extLst>
            </p:cNvPr>
            <p:cNvSpPr txBox="1"/>
            <p:nvPr/>
          </p:nvSpPr>
          <p:spPr>
            <a:xfrm rot="-5400000">
              <a:off x="91700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8004BF0F-9B73-43E6-AA1B-3003841A71FD}"/>
                </a:ext>
              </a:extLst>
            </p:cNvPr>
            <p:cNvSpPr txBox="1"/>
            <p:nvPr/>
          </p:nvSpPr>
          <p:spPr>
            <a:xfrm rot="-5400000">
              <a:off x="93946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462F7D6F-A9EE-4D3A-92BE-B2683D2D4821}"/>
                </a:ext>
              </a:extLst>
            </p:cNvPr>
            <p:cNvSpPr txBox="1"/>
            <p:nvPr/>
          </p:nvSpPr>
          <p:spPr>
            <a:xfrm rot="-5400000">
              <a:off x="96192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463EEB71-00FC-4AF5-895A-CC336118FFD8}"/>
                </a:ext>
              </a:extLst>
            </p:cNvPr>
            <p:cNvSpPr txBox="1"/>
            <p:nvPr/>
          </p:nvSpPr>
          <p:spPr>
            <a:xfrm rot="-5400000">
              <a:off x="98438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F446AFC9-400C-4869-B5D8-8B1085E415A4}"/>
                </a:ext>
              </a:extLst>
            </p:cNvPr>
            <p:cNvSpPr txBox="1"/>
            <p:nvPr/>
          </p:nvSpPr>
          <p:spPr>
            <a:xfrm rot="-5400000">
              <a:off x="1026733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DC02E179-B2D3-4CDF-A7F8-2102F0030E10}"/>
                </a:ext>
              </a:extLst>
            </p:cNvPr>
            <p:cNvSpPr txBox="1"/>
            <p:nvPr/>
          </p:nvSpPr>
          <p:spPr>
            <a:xfrm rot="-5400000">
              <a:off x="1049193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60833E3B-D2AA-4449-800E-2FAF5A03843B}"/>
                </a:ext>
              </a:extLst>
            </p:cNvPr>
            <p:cNvSpPr txBox="1"/>
            <p:nvPr/>
          </p:nvSpPr>
          <p:spPr>
            <a:xfrm rot="-5400000">
              <a:off x="1071654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3392F113-54FE-4FA6-9509-DC5C03A246CD}"/>
                </a:ext>
              </a:extLst>
            </p:cNvPr>
            <p:cNvSpPr txBox="1"/>
            <p:nvPr/>
          </p:nvSpPr>
          <p:spPr>
            <a:xfrm rot="-5400000">
              <a:off x="109411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49D66156-A4D9-416D-9C8E-57A0DA8A02CE}"/>
                </a:ext>
              </a:extLst>
            </p:cNvPr>
            <p:cNvSpPr txBox="1"/>
            <p:nvPr/>
          </p:nvSpPr>
          <p:spPr>
            <a:xfrm>
              <a:off x="3936060" y="1595910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175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2D3A7D75-C94F-4BF1-BA05-68521103E973}"/>
                </a:ext>
              </a:extLst>
            </p:cNvPr>
            <p:cNvSpPr txBox="1"/>
            <p:nvPr/>
          </p:nvSpPr>
          <p:spPr>
            <a:xfrm>
              <a:off x="4155339" y="172478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168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B5F25405-A5AD-4347-87C2-52AA68FFDA2D}"/>
                </a:ext>
              </a:extLst>
            </p:cNvPr>
            <p:cNvSpPr txBox="1"/>
            <p:nvPr/>
          </p:nvSpPr>
          <p:spPr>
            <a:xfrm>
              <a:off x="4362778" y="177130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166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3185240-0394-4FC2-BDE6-0A9C25447570}"/>
                </a:ext>
              </a:extLst>
            </p:cNvPr>
            <p:cNvSpPr txBox="1"/>
            <p:nvPr/>
          </p:nvSpPr>
          <p:spPr>
            <a:xfrm>
              <a:off x="4606618" y="1797973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164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D1BC3556-99D2-4012-B267-F4E1106B31CA}"/>
                </a:ext>
              </a:extLst>
            </p:cNvPr>
            <p:cNvSpPr txBox="1"/>
            <p:nvPr/>
          </p:nvSpPr>
          <p:spPr>
            <a:xfrm>
              <a:off x="5246682" y="216359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147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5A898C9D-88A5-409A-AB53-5F5C167E7803}"/>
                </a:ext>
              </a:extLst>
            </p:cNvPr>
            <p:cNvSpPr txBox="1"/>
            <p:nvPr/>
          </p:nvSpPr>
          <p:spPr>
            <a:xfrm>
              <a:off x="5484426" y="217546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146</a:t>
              </a: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2F9AB42E-D190-4D5D-B073-E4C6714F3DA5}"/>
                </a:ext>
              </a:extLst>
            </p:cNvPr>
            <p:cNvSpPr txBox="1"/>
            <p:nvPr/>
          </p:nvSpPr>
          <p:spPr>
            <a:xfrm>
              <a:off x="5703809" y="2200069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145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DBC4B828-DE86-4E05-ACAF-311ED27D941B}"/>
                </a:ext>
              </a:extLst>
            </p:cNvPr>
            <p:cNvSpPr txBox="1"/>
            <p:nvPr/>
          </p:nvSpPr>
          <p:spPr>
            <a:xfrm>
              <a:off x="6074680" y="2468462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133</a:t>
              </a: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93E6A87C-B331-4C61-A655-8FB24C77EB69}"/>
                </a:ext>
              </a:extLst>
            </p:cNvPr>
            <p:cNvSpPr txBox="1"/>
            <p:nvPr/>
          </p:nvSpPr>
          <p:spPr>
            <a:xfrm>
              <a:off x="6300232" y="2364830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138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A8DA8985-C319-40B0-8341-AD0928F39FCB}"/>
                </a:ext>
              </a:extLst>
            </p:cNvPr>
            <p:cNvSpPr txBox="1"/>
            <p:nvPr/>
          </p:nvSpPr>
          <p:spPr>
            <a:xfrm>
              <a:off x="6525785" y="2285582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142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FF503230-BA2B-4E51-81E0-90FB1F54F624}"/>
                </a:ext>
              </a:extLst>
            </p:cNvPr>
            <p:cNvSpPr txBox="1"/>
            <p:nvPr/>
          </p:nvSpPr>
          <p:spPr>
            <a:xfrm>
              <a:off x="6757433" y="2207473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145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CB3937B3-73D2-4E08-8395-061F6DB17EE2}"/>
                </a:ext>
              </a:extLst>
            </p:cNvPr>
            <p:cNvSpPr txBox="1"/>
            <p:nvPr/>
          </p:nvSpPr>
          <p:spPr>
            <a:xfrm>
              <a:off x="5021130" y="223065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144</a:t>
              </a: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26F84F88-C225-47D0-87B5-2EDE27C53412}"/>
                </a:ext>
              </a:extLst>
            </p:cNvPr>
            <p:cNvSpPr txBox="1"/>
            <p:nvPr/>
          </p:nvSpPr>
          <p:spPr>
            <a:xfrm>
              <a:off x="7083925" y="261931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125</a:t>
              </a:r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0286835C-2519-4862-B0FB-D4052145EA43}"/>
                </a:ext>
              </a:extLst>
            </p:cNvPr>
            <p:cNvSpPr txBox="1"/>
            <p:nvPr/>
          </p:nvSpPr>
          <p:spPr>
            <a:xfrm>
              <a:off x="7318451" y="2703487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121</a:t>
              </a: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A0C0BCF1-4CB2-4A6A-8099-606CD88B12F8}"/>
                </a:ext>
              </a:extLst>
            </p:cNvPr>
            <p:cNvSpPr txBox="1"/>
            <p:nvPr/>
          </p:nvSpPr>
          <p:spPr>
            <a:xfrm>
              <a:off x="7537922" y="2703487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120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4702C09-7E36-47D9-B731-A47A9CE0781C}"/>
                </a:ext>
              </a:extLst>
            </p:cNvPr>
            <p:cNvSpPr txBox="1"/>
            <p:nvPr/>
          </p:nvSpPr>
          <p:spPr>
            <a:xfrm>
              <a:off x="7779943" y="281736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116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BD1B7D0E-85D1-449C-90F8-F61A9342B87E}"/>
                </a:ext>
              </a:extLst>
            </p:cNvPr>
            <p:cNvSpPr txBox="1"/>
            <p:nvPr/>
          </p:nvSpPr>
          <p:spPr>
            <a:xfrm>
              <a:off x="8149561" y="4082293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54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8B81FD3D-385E-4A82-A28C-8D718F1F8201}"/>
                </a:ext>
              </a:extLst>
            </p:cNvPr>
            <p:cNvSpPr txBox="1"/>
            <p:nvPr/>
          </p:nvSpPr>
          <p:spPr>
            <a:xfrm>
              <a:off x="8381142" y="3954885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61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ACAB05C-F6F5-47DA-AE0D-CFAB79FE68A4}"/>
                </a:ext>
              </a:extLst>
            </p:cNvPr>
            <p:cNvSpPr txBox="1"/>
            <p:nvPr/>
          </p:nvSpPr>
          <p:spPr>
            <a:xfrm>
              <a:off x="8629457" y="3850810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65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50776F1B-8389-4E0E-9D24-FF45B5AFA995}"/>
                </a:ext>
              </a:extLst>
            </p:cNvPr>
            <p:cNvSpPr txBox="1"/>
            <p:nvPr/>
          </p:nvSpPr>
          <p:spPr>
            <a:xfrm>
              <a:off x="8851818" y="3734685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71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8278607E-35C4-4309-8781-1734747423E5}"/>
                </a:ext>
              </a:extLst>
            </p:cNvPr>
            <p:cNvSpPr txBox="1"/>
            <p:nvPr/>
          </p:nvSpPr>
          <p:spPr>
            <a:xfrm>
              <a:off x="9199264" y="4478683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35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2E1017F5-D19C-49F0-AB27-9513F6D9EA43}"/>
                </a:ext>
              </a:extLst>
            </p:cNvPr>
            <p:cNvSpPr txBox="1"/>
            <p:nvPr/>
          </p:nvSpPr>
          <p:spPr>
            <a:xfrm>
              <a:off x="9420400" y="4381441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40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A3563A2F-33EA-40D5-B26F-9A018DAAD2C4}"/>
                </a:ext>
              </a:extLst>
            </p:cNvPr>
            <p:cNvSpPr txBox="1"/>
            <p:nvPr/>
          </p:nvSpPr>
          <p:spPr>
            <a:xfrm>
              <a:off x="9646892" y="4247020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46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991A83CA-E061-403F-8910-5F9114A32134}"/>
                </a:ext>
              </a:extLst>
            </p:cNvPr>
            <p:cNvSpPr txBox="1"/>
            <p:nvPr/>
          </p:nvSpPr>
          <p:spPr>
            <a:xfrm>
              <a:off x="9878562" y="4137302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51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72A68A4E-13D0-4E95-9862-3F5D9DC26E75}"/>
                </a:ext>
              </a:extLst>
            </p:cNvPr>
            <p:cNvSpPr txBox="1"/>
            <p:nvPr/>
          </p:nvSpPr>
          <p:spPr>
            <a:xfrm>
              <a:off x="10286850" y="3808179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68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9B2FA537-1F5B-42F2-8E08-56048C724480}"/>
                </a:ext>
              </a:extLst>
            </p:cNvPr>
            <p:cNvSpPr txBox="1"/>
            <p:nvPr/>
          </p:nvSpPr>
          <p:spPr>
            <a:xfrm>
              <a:off x="10522719" y="3762479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71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D9B88237-43CC-4C94-842C-432B230A2619}"/>
                </a:ext>
              </a:extLst>
            </p:cNvPr>
            <p:cNvSpPr txBox="1"/>
            <p:nvPr/>
          </p:nvSpPr>
          <p:spPr>
            <a:xfrm>
              <a:off x="10756726" y="3681391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74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6154D0C8-E283-4425-90AD-C9D0F981A42B}"/>
                </a:ext>
              </a:extLst>
            </p:cNvPr>
            <p:cNvSpPr txBox="1"/>
            <p:nvPr/>
          </p:nvSpPr>
          <p:spPr>
            <a:xfrm>
              <a:off x="10995007" y="3626188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77</a:t>
              </a: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1A6B9356-5D16-4A9D-B38C-5ACF764BF40E}"/>
                </a:ext>
              </a:extLst>
            </p:cNvPr>
            <p:cNvSpPr/>
            <p:nvPr/>
          </p:nvSpPr>
          <p:spPr>
            <a:xfrm>
              <a:off x="10975265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0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0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34002C72-A55B-4C05-9524-399DE0B349AD}"/>
                </a:ext>
              </a:extLst>
            </p:cNvPr>
            <p:cNvSpPr/>
            <p:nvPr/>
          </p:nvSpPr>
          <p:spPr>
            <a:xfrm>
              <a:off x="10288744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3 w 141543"/>
                <a:gd name="connsiteY1" fmla="*/ 3841 h 558815"/>
                <a:gd name="connsiteX2" fmla="*/ 144493 w 141543"/>
                <a:gd name="connsiteY2" fmla="*/ 558103 h 558815"/>
                <a:gd name="connsiteX3" fmla="*/ 3940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3" y="3841"/>
                  </a:lnTo>
                  <a:lnTo>
                    <a:pt x="144493" y="558103"/>
                  </a:lnTo>
                  <a:lnTo>
                    <a:pt x="3940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23B8569-CF17-4439-9125-2A5D9CE1FC54}"/>
                </a:ext>
              </a:extLst>
            </p:cNvPr>
            <p:cNvSpPr/>
            <p:nvPr/>
          </p:nvSpPr>
          <p:spPr>
            <a:xfrm>
              <a:off x="10513774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1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1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6DCD15-96B2-4394-86A7-C76721E2BAC3}"/>
                </a:ext>
              </a:extLst>
            </p:cNvPr>
            <p:cNvSpPr/>
            <p:nvPr/>
          </p:nvSpPr>
          <p:spPr>
            <a:xfrm>
              <a:off x="10750236" y="4844857"/>
              <a:ext cx="136093" cy="555679"/>
            </a:xfrm>
            <a:custGeom>
              <a:avLst/>
              <a:gdLst>
                <a:gd name="connsiteX0" fmla="*/ 3941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1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1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1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AC1A0EAC-BA65-4E83-84B8-A435C60111C1}"/>
                </a:ext>
              </a:extLst>
            </p:cNvPr>
            <p:cNvSpPr/>
            <p:nvPr/>
          </p:nvSpPr>
          <p:spPr>
            <a:xfrm>
              <a:off x="10288744" y="4595968"/>
              <a:ext cx="136093" cy="253829"/>
            </a:xfrm>
            <a:custGeom>
              <a:avLst/>
              <a:gdLst>
                <a:gd name="connsiteX0" fmla="*/ 3940 w 141543"/>
                <a:gd name="connsiteY0" fmla="*/ 3841 h 255261"/>
                <a:gd name="connsiteX1" fmla="*/ 144493 w 141543"/>
                <a:gd name="connsiteY1" fmla="*/ 3841 h 255261"/>
                <a:gd name="connsiteX2" fmla="*/ 144493 w 141543"/>
                <a:gd name="connsiteY2" fmla="*/ 254135 h 255261"/>
                <a:gd name="connsiteX3" fmla="*/ 3940 w 141543"/>
                <a:gd name="connsiteY3" fmla="*/ 254135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55261">
                  <a:moveTo>
                    <a:pt x="3940" y="3841"/>
                  </a:moveTo>
                  <a:lnTo>
                    <a:pt x="144493" y="3841"/>
                  </a:lnTo>
                  <a:lnTo>
                    <a:pt x="144493" y="254135"/>
                  </a:lnTo>
                  <a:lnTo>
                    <a:pt x="3940" y="25413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A360EAA8-6844-4725-A27B-61BBC0AC722B}"/>
                </a:ext>
              </a:extLst>
            </p:cNvPr>
            <p:cNvSpPr/>
            <p:nvPr/>
          </p:nvSpPr>
          <p:spPr>
            <a:xfrm>
              <a:off x="10513774" y="4578131"/>
              <a:ext cx="136093" cy="267549"/>
            </a:xfrm>
            <a:custGeom>
              <a:avLst/>
              <a:gdLst>
                <a:gd name="connsiteX0" fmla="*/ 3940 w 141543"/>
                <a:gd name="connsiteY0" fmla="*/ 3841 h 269059"/>
                <a:gd name="connsiteX1" fmla="*/ 144494 w 141543"/>
                <a:gd name="connsiteY1" fmla="*/ 3841 h 269059"/>
                <a:gd name="connsiteX2" fmla="*/ 144494 w 141543"/>
                <a:gd name="connsiteY2" fmla="*/ 272004 h 269059"/>
                <a:gd name="connsiteX3" fmla="*/ 3941 w 141543"/>
                <a:gd name="connsiteY3" fmla="*/ 272004 h 26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69059">
                  <a:moveTo>
                    <a:pt x="3940" y="3841"/>
                  </a:moveTo>
                  <a:lnTo>
                    <a:pt x="144494" y="3841"/>
                  </a:lnTo>
                  <a:lnTo>
                    <a:pt x="144494" y="272004"/>
                  </a:lnTo>
                  <a:lnTo>
                    <a:pt x="3941" y="27200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B4BD4722-8207-44AF-8E13-E34EEB98DC5D}"/>
                </a:ext>
              </a:extLst>
            </p:cNvPr>
            <p:cNvSpPr/>
            <p:nvPr/>
          </p:nvSpPr>
          <p:spPr>
            <a:xfrm>
              <a:off x="10973371" y="4540686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8F7F7D0-B6B5-4112-9480-3C04B49AD3C4}"/>
                </a:ext>
              </a:extLst>
            </p:cNvPr>
            <p:cNvSpPr/>
            <p:nvPr/>
          </p:nvSpPr>
          <p:spPr>
            <a:xfrm>
              <a:off x="10748342" y="4558454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AD3A6171-F562-4F47-887A-22E0BBA396B2}"/>
                </a:ext>
              </a:extLst>
            </p:cNvPr>
            <p:cNvSpPr/>
            <p:nvPr/>
          </p:nvSpPr>
          <p:spPr>
            <a:xfrm>
              <a:off x="10288744" y="4471455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3 w 141543"/>
                <a:gd name="connsiteY1" fmla="*/ 3841 h 131080"/>
                <a:gd name="connsiteX2" fmla="*/ 144493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3" y="3841"/>
                  </a:lnTo>
                  <a:lnTo>
                    <a:pt x="144493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060CA265-FCF5-464C-9147-231F28A76259}"/>
                </a:ext>
              </a:extLst>
            </p:cNvPr>
            <p:cNvSpPr/>
            <p:nvPr/>
          </p:nvSpPr>
          <p:spPr>
            <a:xfrm>
              <a:off x="10511880" y="4451777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C8531DDB-B593-45E5-A931-AA2E333E5DB1}"/>
                </a:ext>
              </a:extLst>
            </p:cNvPr>
            <p:cNvSpPr/>
            <p:nvPr/>
          </p:nvSpPr>
          <p:spPr>
            <a:xfrm>
              <a:off x="10750236" y="4435919"/>
              <a:ext cx="136093" cy="130344"/>
            </a:xfrm>
            <a:custGeom>
              <a:avLst/>
              <a:gdLst>
                <a:gd name="connsiteX0" fmla="*/ 3941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1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1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1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D66B73C-A4C2-436F-AD8C-8C9501AE772D}"/>
                </a:ext>
              </a:extLst>
            </p:cNvPr>
            <p:cNvSpPr/>
            <p:nvPr/>
          </p:nvSpPr>
          <p:spPr>
            <a:xfrm>
              <a:off x="10975265" y="4418150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54F7026-4277-45D6-895A-7C32FE740106}"/>
                </a:ext>
              </a:extLst>
            </p:cNvPr>
            <p:cNvSpPr/>
            <p:nvPr/>
          </p:nvSpPr>
          <p:spPr>
            <a:xfrm>
              <a:off x="10286850" y="436293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36555EA-D6F4-49E1-9D3C-6DE2DFC57FD6}"/>
                </a:ext>
              </a:extLst>
            </p:cNvPr>
            <p:cNvSpPr/>
            <p:nvPr/>
          </p:nvSpPr>
          <p:spPr>
            <a:xfrm>
              <a:off x="10513774" y="4329242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1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1" y="12898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4862FC7C-B873-42DE-87CC-2B4E5C3C5F9B}"/>
                </a:ext>
              </a:extLst>
            </p:cNvPr>
            <p:cNvSpPr/>
            <p:nvPr/>
          </p:nvSpPr>
          <p:spPr>
            <a:xfrm>
              <a:off x="10748342" y="4291796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CB0B647-37D9-450E-A7CB-5BD07A443AE6}"/>
                </a:ext>
              </a:extLst>
            </p:cNvPr>
            <p:cNvSpPr/>
            <p:nvPr/>
          </p:nvSpPr>
          <p:spPr>
            <a:xfrm>
              <a:off x="10975265" y="4275938"/>
              <a:ext cx="136093" cy="144065"/>
            </a:xfrm>
            <a:custGeom>
              <a:avLst/>
              <a:gdLst>
                <a:gd name="connsiteX0" fmla="*/ 3940 w 141543"/>
                <a:gd name="connsiteY0" fmla="*/ 3841 h 144878"/>
                <a:gd name="connsiteX1" fmla="*/ 144494 w 141543"/>
                <a:gd name="connsiteY1" fmla="*/ 3841 h 144878"/>
                <a:gd name="connsiteX2" fmla="*/ 144494 w 141543"/>
                <a:gd name="connsiteY2" fmla="*/ 146857 h 144878"/>
                <a:gd name="connsiteX3" fmla="*/ 3940 w 141543"/>
                <a:gd name="connsiteY3" fmla="*/ 146857 h 1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44878">
                  <a:moveTo>
                    <a:pt x="3940" y="3841"/>
                  </a:moveTo>
                  <a:lnTo>
                    <a:pt x="144494" y="3841"/>
                  </a:lnTo>
                  <a:lnTo>
                    <a:pt x="144494" y="146857"/>
                  </a:lnTo>
                  <a:lnTo>
                    <a:pt x="3940" y="146857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58B9549-5EE0-48BF-8E1F-99E4563CA9E5}"/>
                </a:ext>
              </a:extLst>
            </p:cNvPr>
            <p:cNvSpPr/>
            <p:nvPr/>
          </p:nvSpPr>
          <p:spPr>
            <a:xfrm>
              <a:off x="10513774" y="4187030"/>
              <a:ext cx="136093" cy="144065"/>
            </a:xfrm>
            <a:custGeom>
              <a:avLst/>
              <a:gdLst>
                <a:gd name="connsiteX0" fmla="*/ 3940 w 141543"/>
                <a:gd name="connsiteY0" fmla="*/ 3841 h 144878"/>
                <a:gd name="connsiteX1" fmla="*/ 144494 w 141543"/>
                <a:gd name="connsiteY1" fmla="*/ 3841 h 144878"/>
                <a:gd name="connsiteX2" fmla="*/ 144494 w 141543"/>
                <a:gd name="connsiteY2" fmla="*/ 146857 h 144878"/>
                <a:gd name="connsiteX3" fmla="*/ 3941 w 141543"/>
                <a:gd name="connsiteY3" fmla="*/ 146857 h 1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44878">
                  <a:moveTo>
                    <a:pt x="3940" y="3841"/>
                  </a:moveTo>
                  <a:lnTo>
                    <a:pt x="144494" y="3841"/>
                  </a:lnTo>
                  <a:lnTo>
                    <a:pt x="144494" y="146857"/>
                  </a:lnTo>
                  <a:lnTo>
                    <a:pt x="3941" y="146857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61A5283-EE88-4B5B-B25D-11C3DE20C222}"/>
                </a:ext>
              </a:extLst>
            </p:cNvPr>
            <p:cNvSpPr/>
            <p:nvPr/>
          </p:nvSpPr>
          <p:spPr>
            <a:xfrm>
              <a:off x="10288744" y="4240334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3 w 141543"/>
                <a:gd name="connsiteY1" fmla="*/ 3841 h 131080"/>
                <a:gd name="connsiteX2" fmla="*/ 144493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3" y="3841"/>
                  </a:lnTo>
                  <a:lnTo>
                    <a:pt x="144493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2A39135-B129-4007-B0D3-449C8D6E49FA}"/>
                </a:ext>
              </a:extLst>
            </p:cNvPr>
            <p:cNvSpPr/>
            <p:nvPr/>
          </p:nvSpPr>
          <p:spPr>
            <a:xfrm>
              <a:off x="10975265" y="4080353"/>
              <a:ext cx="136093" cy="198947"/>
            </a:xfrm>
            <a:custGeom>
              <a:avLst/>
              <a:gdLst>
                <a:gd name="connsiteX0" fmla="*/ 3940 w 141543"/>
                <a:gd name="connsiteY0" fmla="*/ 3841 h 200069"/>
                <a:gd name="connsiteX1" fmla="*/ 144494 w 141543"/>
                <a:gd name="connsiteY1" fmla="*/ 3841 h 200069"/>
                <a:gd name="connsiteX2" fmla="*/ 144494 w 141543"/>
                <a:gd name="connsiteY2" fmla="*/ 200530 h 200069"/>
                <a:gd name="connsiteX3" fmla="*/ 3940 w 141543"/>
                <a:gd name="connsiteY3" fmla="*/ 200530 h 20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00069">
                  <a:moveTo>
                    <a:pt x="3940" y="3841"/>
                  </a:moveTo>
                  <a:lnTo>
                    <a:pt x="144494" y="3841"/>
                  </a:lnTo>
                  <a:lnTo>
                    <a:pt x="144494" y="200530"/>
                  </a:lnTo>
                  <a:lnTo>
                    <a:pt x="3940" y="200530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96634A8-34E9-4A83-963F-13E598E18553}"/>
                </a:ext>
              </a:extLst>
            </p:cNvPr>
            <p:cNvSpPr/>
            <p:nvPr/>
          </p:nvSpPr>
          <p:spPr>
            <a:xfrm>
              <a:off x="10750236" y="4133657"/>
              <a:ext cx="136093" cy="164646"/>
            </a:xfrm>
            <a:custGeom>
              <a:avLst/>
              <a:gdLst>
                <a:gd name="connsiteX0" fmla="*/ 3941 w 141543"/>
                <a:gd name="connsiteY0" fmla="*/ 3841 h 165574"/>
                <a:gd name="connsiteX1" fmla="*/ 144494 w 141543"/>
                <a:gd name="connsiteY1" fmla="*/ 3841 h 165574"/>
                <a:gd name="connsiteX2" fmla="*/ 144494 w 141543"/>
                <a:gd name="connsiteY2" fmla="*/ 164725 h 165574"/>
                <a:gd name="connsiteX3" fmla="*/ 3941 w 141543"/>
                <a:gd name="connsiteY3" fmla="*/ 16472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65574">
                  <a:moveTo>
                    <a:pt x="3941" y="3841"/>
                  </a:moveTo>
                  <a:lnTo>
                    <a:pt x="144494" y="3841"/>
                  </a:lnTo>
                  <a:lnTo>
                    <a:pt x="144494" y="164725"/>
                  </a:lnTo>
                  <a:lnTo>
                    <a:pt x="3941" y="164725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A473F1DB-4913-4496-99F0-3E37EB5E9412}"/>
                </a:ext>
              </a:extLst>
            </p:cNvPr>
            <p:cNvSpPr/>
            <p:nvPr/>
          </p:nvSpPr>
          <p:spPr>
            <a:xfrm>
              <a:off x="10286850" y="420288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C5D274B-63B6-41ED-BD59-A2DD62258B00}"/>
                </a:ext>
              </a:extLst>
            </p:cNvPr>
            <p:cNvSpPr/>
            <p:nvPr/>
          </p:nvSpPr>
          <p:spPr>
            <a:xfrm>
              <a:off x="10513774" y="4133657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F7CB6C7C-C65D-4D46-A3E8-158CEB66E791}"/>
                </a:ext>
              </a:extLst>
            </p:cNvPr>
            <p:cNvSpPr/>
            <p:nvPr/>
          </p:nvSpPr>
          <p:spPr>
            <a:xfrm>
              <a:off x="10975265" y="402698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33E8DC9-4E9A-4C2F-8132-58146BB05431}"/>
                </a:ext>
              </a:extLst>
            </p:cNvPr>
            <p:cNvSpPr/>
            <p:nvPr/>
          </p:nvSpPr>
          <p:spPr>
            <a:xfrm>
              <a:off x="10750236" y="4080353"/>
              <a:ext cx="136093" cy="54882"/>
            </a:xfrm>
            <a:custGeom>
              <a:avLst/>
              <a:gdLst>
                <a:gd name="connsiteX0" fmla="*/ 3941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1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E1A5A80-1E31-4C56-8C8E-1FCD9531D4C2}"/>
                </a:ext>
              </a:extLst>
            </p:cNvPr>
            <p:cNvSpPr/>
            <p:nvPr/>
          </p:nvSpPr>
          <p:spPr>
            <a:xfrm>
              <a:off x="10513774" y="408035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DB17A935-17E9-4CC8-8D3E-7E4356D9DB9F}"/>
                </a:ext>
              </a:extLst>
            </p:cNvPr>
            <p:cNvSpPr/>
            <p:nvPr/>
          </p:nvSpPr>
          <p:spPr>
            <a:xfrm>
              <a:off x="10288744" y="415149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3D0BC3CB-D1BE-4B92-99E4-83F839FDC0A3}"/>
                </a:ext>
              </a:extLst>
            </p:cNvPr>
            <p:cNvSpPr/>
            <p:nvPr/>
          </p:nvSpPr>
          <p:spPr>
            <a:xfrm>
              <a:off x="10975265" y="3973676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33A4BFB-FFEC-4C3E-A7E7-88CA5B9D623B}"/>
                </a:ext>
              </a:extLst>
            </p:cNvPr>
            <p:cNvSpPr/>
            <p:nvPr/>
          </p:nvSpPr>
          <p:spPr>
            <a:xfrm>
              <a:off x="10748342" y="4025070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6 h 62090"/>
                <a:gd name="connsiteX3" fmla="*/ 5911 w 148621"/>
                <a:gd name="connsiteY3" fmla="*/ 59366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6"/>
                  </a:lnTo>
                  <a:lnTo>
                    <a:pt x="5911" y="5936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561AD385-B366-486A-B977-481C36E7C304}"/>
                </a:ext>
              </a:extLst>
            </p:cNvPr>
            <p:cNvSpPr/>
            <p:nvPr/>
          </p:nvSpPr>
          <p:spPr>
            <a:xfrm>
              <a:off x="10288744" y="409812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6A38F54C-22E6-4B6A-9514-7053CBC36FBC}"/>
                </a:ext>
              </a:extLst>
            </p:cNvPr>
            <p:cNvSpPr/>
            <p:nvPr/>
          </p:nvSpPr>
          <p:spPr>
            <a:xfrm>
              <a:off x="10513774" y="402698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C1D60057-D19D-41D4-AF16-B781ED7F3233}"/>
                </a:ext>
              </a:extLst>
            </p:cNvPr>
            <p:cNvSpPr/>
            <p:nvPr/>
          </p:nvSpPr>
          <p:spPr>
            <a:xfrm>
              <a:off x="10975265" y="392030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9EF5731-BCD2-4493-B0A2-BA5F5CFA8744}"/>
                </a:ext>
              </a:extLst>
            </p:cNvPr>
            <p:cNvSpPr/>
            <p:nvPr/>
          </p:nvSpPr>
          <p:spPr>
            <a:xfrm>
              <a:off x="10748342" y="3971766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ADEBB6B2-133E-497A-82CA-5B6BF450ABE5}"/>
                </a:ext>
              </a:extLst>
            </p:cNvPr>
            <p:cNvSpPr/>
            <p:nvPr/>
          </p:nvSpPr>
          <p:spPr>
            <a:xfrm>
              <a:off x="10286850" y="406067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E56066B7-CC7D-4E69-8219-BF34F96152A4}"/>
                </a:ext>
              </a:extLst>
            </p:cNvPr>
            <p:cNvSpPr/>
            <p:nvPr/>
          </p:nvSpPr>
          <p:spPr>
            <a:xfrm>
              <a:off x="10511880" y="3989534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24D4A58E-1E23-4728-AE0D-6F94AD93533A}"/>
                </a:ext>
              </a:extLst>
            </p:cNvPr>
            <p:cNvSpPr/>
            <p:nvPr/>
          </p:nvSpPr>
          <p:spPr>
            <a:xfrm>
              <a:off x="10975265" y="3866999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603F4A12-C83D-428D-BAF8-40DE7D614359}"/>
                </a:ext>
              </a:extLst>
            </p:cNvPr>
            <p:cNvSpPr/>
            <p:nvPr/>
          </p:nvSpPr>
          <p:spPr>
            <a:xfrm>
              <a:off x="10750236" y="3920303"/>
              <a:ext cx="136093" cy="54882"/>
            </a:xfrm>
            <a:custGeom>
              <a:avLst/>
              <a:gdLst>
                <a:gd name="connsiteX0" fmla="*/ 3941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1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936B5724-6D85-4EFB-A6C4-D0A413320FB7}"/>
                </a:ext>
              </a:extLst>
            </p:cNvPr>
            <p:cNvSpPr/>
            <p:nvPr/>
          </p:nvSpPr>
          <p:spPr>
            <a:xfrm>
              <a:off x="10511880" y="395399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D0FF3F90-CE38-4575-BF3D-A6057A742CDB}"/>
                </a:ext>
              </a:extLst>
            </p:cNvPr>
            <p:cNvSpPr/>
            <p:nvPr/>
          </p:nvSpPr>
          <p:spPr>
            <a:xfrm>
              <a:off x="10288744" y="4009212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98C08B5C-E5C4-4C0D-A120-357198935AFF}"/>
                </a:ext>
              </a:extLst>
            </p:cNvPr>
            <p:cNvSpPr/>
            <p:nvPr/>
          </p:nvSpPr>
          <p:spPr>
            <a:xfrm>
              <a:off x="10750236" y="3884767"/>
              <a:ext cx="136093" cy="41162"/>
            </a:xfrm>
            <a:custGeom>
              <a:avLst/>
              <a:gdLst>
                <a:gd name="connsiteX0" fmla="*/ 3941 w 141543"/>
                <a:gd name="connsiteY0" fmla="*/ 3841 h 41393"/>
                <a:gd name="connsiteX1" fmla="*/ 144494 w 141543"/>
                <a:gd name="connsiteY1" fmla="*/ 3841 h 41393"/>
                <a:gd name="connsiteX2" fmla="*/ 144494 w 141543"/>
                <a:gd name="connsiteY2" fmla="*/ 39578 h 41393"/>
                <a:gd name="connsiteX3" fmla="*/ 3941 w 141543"/>
                <a:gd name="connsiteY3" fmla="*/ 3957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41393">
                  <a:moveTo>
                    <a:pt x="3941" y="3841"/>
                  </a:moveTo>
                  <a:lnTo>
                    <a:pt x="144494" y="3841"/>
                  </a:lnTo>
                  <a:lnTo>
                    <a:pt x="144494" y="39578"/>
                  </a:lnTo>
                  <a:lnTo>
                    <a:pt x="3941" y="3957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D4596FF9-E911-445E-BD19-91B9706BD649}"/>
                </a:ext>
              </a:extLst>
            </p:cNvPr>
            <p:cNvSpPr/>
            <p:nvPr/>
          </p:nvSpPr>
          <p:spPr>
            <a:xfrm>
              <a:off x="10975265" y="3831463"/>
              <a:ext cx="136093" cy="41162"/>
            </a:xfrm>
            <a:custGeom>
              <a:avLst/>
              <a:gdLst>
                <a:gd name="connsiteX0" fmla="*/ 3940 w 141543"/>
                <a:gd name="connsiteY0" fmla="*/ 3841 h 41393"/>
                <a:gd name="connsiteX1" fmla="*/ 144494 w 141543"/>
                <a:gd name="connsiteY1" fmla="*/ 3841 h 41393"/>
                <a:gd name="connsiteX2" fmla="*/ 144494 w 141543"/>
                <a:gd name="connsiteY2" fmla="*/ 39578 h 41393"/>
                <a:gd name="connsiteX3" fmla="*/ 3940 w 141543"/>
                <a:gd name="connsiteY3" fmla="*/ 3957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41393">
                  <a:moveTo>
                    <a:pt x="3940" y="3841"/>
                  </a:moveTo>
                  <a:lnTo>
                    <a:pt x="144494" y="3841"/>
                  </a:lnTo>
                  <a:lnTo>
                    <a:pt x="144494" y="39578"/>
                  </a:lnTo>
                  <a:lnTo>
                    <a:pt x="3940" y="3957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9D50378-F5EC-4F10-82F9-CD7236271F18}"/>
                </a:ext>
              </a:extLst>
            </p:cNvPr>
            <p:cNvSpPr/>
            <p:nvPr/>
          </p:nvSpPr>
          <p:spPr>
            <a:xfrm>
              <a:off x="10286850" y="3989534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0CC43D2B-32DC-423D-800A-955BEB5D48CE}"/>
                </a:ext>
              </a:extLst>
            </p:cNvPr>
            <p:cNvSpPr/>
            <p:nvPr/>
          </p:nvSpPr>
          <p:spPr>
            <a:xfrm>
              <a:off x="10511880" y="3936230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1CD58874-1176-4156-B8B0-8181D3C210D6}"/>
                </a:ext>
              </a:extLst>
            </p:cNvPr>
            <p:cNvSpPr/>
            <p:nvPr/>
          </p:nvSpPr>
          <p:spPr>
            <a:xfrm>
              <a:off x="10748342" y="386508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A54E723B-75F1-499C-A099-8A23AB24EBD3}"/>
                </a:ext>
              </a:extLst>
            </p:cNvPr>
            <p:cNvSpPr/>
            <p:nvPr/>
          </p:nvSpPr>
          <p:spPr>
            <a:xfrm>
              <a:off x="10973371" y="381171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60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B426BA-6920-41D0-9542-7D75801AC3D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1F1B7-F80B-7141-B24C-DDAA5C5E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301" y="4150822"/>
            <a:ext cx="3760184" cy="1618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4. Multi-level, community based interventions show rapid impact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Minimum dietary diversity prevalence increased 5.2%–24.9% in communities with intense activity by “Alive and Thrive” in Ethiopia 2015–2017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4EB6-298D-465D-807D-78DD973CFFB7}"/>
              </a:ext>
            </a:extLst>
          </p:cNvPr>
          <p:cNvSpPr/>
          <p:nvPr/>
        </p:nvSpPr>
        <p:spPr>
          <a:xfrm>
            <a:off x="1576097" y="1939024"/>
            <a:ext cx="4448448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 More countries have mandatory fortification</a:t>
            </a:r>
            <a:endParaRPr lang="en-US" sz="1600" dirty="0">
              <a:solidFill>
                <a:schemeClr val="accent1"/>
              </a:solidFill>
            </a:endParaRPr>
          </a:p>
          <a:p>
            <a:pPr marL="342000"/>
            <a:r>
              <a:rPr lang="en-US" sz="1600" dirty="0">
                <a:solidFill>
                  <a:schemeClr val="accent3"/>
                </a:solidFill>
              </a:rPr>
              <a:t>86 countries now require at least one type of cereal grain to be fortified with iron and/or folic acid. Only 19 countries are still classified with insufficient iodine intake, a dramatic shift from 110 countries in 1993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64EC8-E933-49B1-A6BD-A04A3FA0C412}"/>
              </a:ext>
            </a:extLst>
          </p:cNvPr>
          <p:cNvSpPr/>
          <p:nvPr/>
        </p:nvSpPr>
        <p:spPr>
          <a:xfrm>
            <a:off x="1928522" y="4150822"/>
            <a:ext cx="4096023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2. Governments are acting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to improve diets 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59 countries impose taxes on sugar-sweetened beverages, many in the context of excess intake: Mexico saw 9.7% decline in spending on sugary drinks within 2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BFD45-6C0D-4C5E-919F-830906079B58}"/>
              </a:ext>
            </a:extLst>
          </p:cNvPr>
          <p:cNvSpPr/>
          <p:nvPr/>
        </p:nvSpPr>
        <p:spPr>
          <a:xfrm>
            <a:off x="7909301" y="1939024"/>
            <a:ext cx="3061684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3. Multi-sector action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 cities is growing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Decline of obesity in Amsterdam by 12.5%, declines in municipalities in the US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C3D9F-DBB5-4616-87A3-551853D5A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6" r="12401"/>
          <a:stretch/>
        </p:blipFill>
        <p:spPr>
          <a:xfrm>
            <a:off x="6479657" y="1985881"/>
            <a:ext cx="1333500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0EB35-F7B9-4ED6-B3CB-E8974007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16" y="4121793"/>
            <a:ext cx="1228134" cy="1670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63522-74EA-465A-B94E-A0864DE0F9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4"/>
          <a:stretch/>
        </p:blipFill>
        <p:spPr>
          <a:xfrm>
            <a:off x="6402133" y="4163522"/>
            <a:ext cx="1511973" cy="1123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6CA0E-37C3-4D99-80CA-768B0B1B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2" y="1958266"/>
            <a:ext cx="1320374" cy="1373425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E35E18-5728-4617-89E6-27D86B864B51}"/>
              </a:ext>
            </a:extLst>
          </p:cNvPr>
          <p:cNvSpPr txBox="1">
            <a:spLocks/>
          </p:cNvSpPr>
          <p:nvPr/>
        </p:nvSpPr>
        <p:spPr>
          <a:xfrm>
            <a:off x="609600" y="369519"/>
            <a:ext cx="10972800" cy="59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But </a:t>
            </a:r>
            <a:r>
              <a:rPr lang="en-US">
                <a:solidFill>
                  <a:schemeClr val="accent6"/>
                </a:solidFill>
              </a:rPr>
              <a:t>there is progress </a:t>
            </a:r>
            <a:r>
              <a:rPr lang="en-US" dirty="0">
                <a:solidFill>
                  <a:schemeClr val="accent6"/>
                </a:solidFill>
              </a:rPr>
              <a:t>in effective policies and </a:t>
            </a:r>
            <a:r>
              <a:rPr lang="en-US" dirty="0" err="1">
                <a:solidFill>
                  <a:schemeClr val="accent6"/>
                </a:solidFill>
              </a:rPr>
              <a:t>programmes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25936-0F93-D743-AEC0-0F6D9CBD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2018 Global Nutrition Report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2588CC-8341-4FD2-BA55-7B55E0618E3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0513-5529-4E3E-BF0F-484024AE6459}"/>
              </a:ext>
            </a:extLst>
          </p:cNvPr>
          <p:cNvCxnSpPr/>
          <p:nvPr/>
        </p:nvCxnSpPr>
        <p:spPr>
          <a:xfrm>
            <a:off x="0" y="6258128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BDD7-6030-4A1A-BA3B-B00CAFBFB8AF}"/>
              </a:ext>
            </a:extLst>
          </p:cNvPr>
          <p:cNvCxnSpPr>
            <a:cxnSpLocks/>
          </p:cNvCxnSpPr>
          <p:nvPr/>
        </p:nvCxnSpPr>
        <p:spPr>
          <a:xfrm flipV="1">
            <a:off x="6145700" y="2002971"/>
            <a:ext cx="0" cy="367314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116BC-4F69-D945-9354-C4D14E8FA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09E38-2597-E141-A521-DCEC723B51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…. and growth in data initiatives to help us understand the role of diet in malnutrition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DAA10-386B-4B2F-8542-3168EE9CF67A}"/>
              </a:ext>
            </a:extLst>
          </p:cNvPr>
          <p:cNvSpPr/>
          <p:nvPr/>
        </p:nvSpPr>
        <p:spPr>
          <a:xfrm>
            <a:off x="634307" y="2006442"/>
            <a:ext cx="5107990" cy="3531379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4FC8E-E23E-464B-983F-EFC109BE2176}"/>
              </a:ext>
            </a:extLst>
          </p:cNvPr>
          <p:cNvSpPr txBox="1"/>
          <p:nvPr/>
        </p:nvSpPr>
        <p:spPr>
          <a:xfrm>
            <a:off x="899277" y="2272768"/>
            <a:ext cx="4202040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Global Dietary Database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Global Burden of Disease study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FAO/WHO GIFT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Gallup Diet Quality Worldwide project,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International Dietary Data Expansion (INDDEX) Project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19E7D-0767-4DD2-A484-DC672946B972}"/>
              </a:ext>
            </a:extLst>
          </p:cNvPr>
          <p:cNvSpPr/>
          <p:nvPr/>
        </p:nvSpPr>
        <p:spPr>
          <a:xfrm>
            <a:off x="6406163" y="2006442"/>
            <a:ext cx="5107990" cy="3531379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177A1-7F80-4EFE-9565-2CA2E8645BDC}"/>
              </a:ext>
            </a:extLst>
          </p:cNvPr>
          <p:cNvSpPr txBox="1"/>
          <p:nvPr/>
        </p:nvSpPr>
        <p:spPr>
          <a:xfrm>
            <a:off x="6656617" y="2272768"/>
            <a:ext cx="4724507" cy="306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Intake at the </a:t>
            </a:r>
            <a:r>
              <a:rPr lang="en-GB" dirty="0" err="1"/>
              <a:t>Center</a:t>
            </a:r>
            <a:r>
              <a:rPr lang="en-GB" dirty="0"/>
              <a:t> for Dietary</a:t>
            </a:r>
            <a:br>
              <a:rPr lang="en-GB" dirty="0"/>
            </a:br>
            <a:r>
              <a:rPr lang="en-GB" dirty="0"/>
              <a:t>Assessment at FHI 360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IANDA project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Fill the Nutrient Gap tool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INFORMAS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dirty="0"/>
              <a:t>Range of initiatives for adolescents</a:t>
            </a:r>
            <a:r>
              <a:rPr lang="en-GB"/>
              <a:t>, bringing </a:t>
            </a:r>
            <a:r>
              <a:rPr lang="en-GB" dirty="0"/>
              <a:t>in their voices e.g. TALENT, CO-CREATE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EB1EA8-183A-4395-945D-F4BDEC138845}"/>
              </a:ext>
            </a:extLst>
          </p:cNvPr>
          <p:cNvCxnSpPr>
            <a:cxnSpLocks/>
          </p:cNvCxnSpPr>
          <p:nvPr/>
        </p:nvCxnSpPr>
        <p:spPr>
          <a:xfrm flipH="1">
            <a:off x="991302" y="2713371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55077D-2B97-4922-B420-E3DA2B1EE113}"/>
              </a:ext>
            </a:extLst>
          </p:cNvPr>
          <p:cNvCxnSpPr>
            <a:cxnSpLocks/>
          </p:cNvCxnSpPr>
          <p:nvPr/>
        </p:nvCxnSpPr>
        <p:spPr>
          <a:xfrm flipH="1">
            <a:off x="991302" y="3260741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50625B-43CC-46C5-8608-A96F49BED9BB}"/>
              </a:ext>
            </a:extLst>
          </p:cNvPr>
          <p:cNvCxnSpPr>
            <a:cxnSpLocks/>
          </p:cNvCxnSpPr>
          <p:nvPr/>
        </p:nvCxnSpPr>
        <p:spPr>
          <a:xfrm flipH="1">
            <a:off x="991302" y="3808111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BE6DF6-F739-42F9-BEC4-B6E40954F2E9}"/>
              </a:ext>
            </a:extLst>
          </p:cNvPr>
          <p:cNvCxnSpPr>
            <a:cxnSpLocks/>
          </p:cNvCxnSpPr>
          <p:nvPr/>
        </p:nvCxnSpPr>
        <p:spPr>
          <a:xfrm flipH="1">
            <a:off x="991302" y="4355481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FFDDEB-FB0C-4442-99F8-25F630905C01}"/>
              </a:ext>
            </a:extLst>
          </p:cNvPr>
          <p:cNvCxnSpPr>
            <a:cxnSpLocks/>
          </p:cNvCxnSpPr>
          <p:nvPr/>
        </p:nvCxnSpPr>
        <p:spPr>
          <a:xfrm flipH="1">
            <a:off x="6748485" y="2952750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F468C9-B158-4AAD-B9E9-EC7588863C5F}"/>
              </a:ext>
            </a:extLst>
          </p:cNvPr>
          <p:cNvCxnSpPr>
            <a:cxnSpLocks/>
          </p:cNvCxnSpPr>
          <p:nvPr/>
        </p:nvCxnSpPr>
        <p:spPr>
          <a:xfrm flipH="1">
            <a:off x="6748485" y="3502025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1B86FC-FF4E-4352-B4BE-3442AA349FB2}"/>
              </a:ext>
            </a:extLst>
          </p:cNvPr>
          <p:cNvCxnSpPr>
            <a:cxnSpLocks/>
          </p:cNvCxnSpPr>
          <p:nvPr/>
        </p:nvCxnSpPr>
        <p:spPr>
          <a:xfrm flipH="1">
            <a:off x="6748485" y="4051300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598A0F-978C-4023-A8C3-C11431F001B0}"/>
              </a:ext>
            </a:extLst>
          </p:cNvPr>
          <p:cNvCxnSpPr>
            <a:cxnSpLocks/>
          </p:cNvCxnSpPr>
          <p:nvPr/>
        </p:nvCxnSpPr>
        <p:spPr>
          <a:xfrm flipH="1">
            <a:off x="6748485" y="4600575"/>
            <a:ext cx="4357938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91CF8-9121-42ED-8B6E-6936581A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495514" cy="2585323"/>
          </a:xfrm>
        </p:spPr>
        <p:txBody>
          <a:bodyPr/>
          <a:lstStyle/>
          <a:p>
            <a:r>
              <a:rPr lang="en-GB" dirty="0"/>
              <a:t>What progress has there been in financing and commitments?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570-D54F-4EFF-89B2-A76084789D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10023475" cy="596722"/>
          </a:xfrm>
        </p:spPr>
        <p:txBody>
          <a:bodyPr/>
          <a:lstStyle/>
          <a:p>
            <a:r>
              <a:rPr lang="en-GB" dirty="0"/>
              <a:t>Disbursements to nutrition through overseas development assistance were US$856 million in 2016</a:t>
            </a:r>
          </a:p>
          <a:p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EBA92-A104-4C7B-9C67-BCF6737D2C48}"/>
              </a:ext>
            </a:extLst>
          </p:cNvPr>
          <p:cNvSpPr txBox="1"/>
          <p:nvPr/>
        </p:nvSpPr>
        <p:spPr>
          <a:xfrm>
            <a:off x="550769" y="2161298"/>
            <a:ext cx="6856462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Basic nutrition ODA disbursements, 2007–2016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6C729-300D-42DE-A1E8-30CDF848E40F}"/>
              </a:ext>
            </a:extLst>
          </p:cNvPr>
          <p:cNvSpPr/>
          <p:nvPr/>
        </p:nvSpPr>
        <p:spPr>
          <a:xfrm>
            <a:off x="9523057" y="4097216"/>
            <a:ext cx="185738" cy="18573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8230E-C5E4-4ECD-8132-BE4BFED130E5}"/>
              </a:ext>
            </a:extLst>
          </p:cNvPr>
          <p:cNvSpPr txBox="1"/>
          <p:nvPr/>
        </p:nvSpPr>
        <p:spPr>
          <a:xfrm>
            <a:off x="9850890" y="4114905"/>
            <a:ext cx="17228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/>
              <a:t>Government donors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53DBB6-BC30-4003-AFA1-1CED414345F5}"/>
              </a:ext>
            </a:extLst>
          </p:cNvPr>
          <p:cNvSpPr/>
          <p:nvPr/>
        </p:nvSpPr>
        <p:spPr>
          <a:xfrm flipH="1">
            <a:off x="9523057" y="4572739"/>
            <a:ext cx="185738" cy="185738"/>
          </a:xfrm>
          <a:prstGeom prst="ellipse">
            <a:avLst/>
          </a:prstGeom>
          <a:pattFill prst="pct20">
            <a:fgClr>
              <a:schemeClr val="tx1"/>
            </a:fgClr>
            <a:bgClr>
              <a:schemeClr val="accent5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DB956-59E6-44A8-922D-7A379F1C732B}"/>
              </a:ext>
            </a:extLst>
          </p:cNvPr>
          <p:cNvSpPr txBox="1"/>
          <p:nvPr/>
        </p:nvSpPr>
        <p:spPr>
          <a:xfrm>
            <a:off x="9850891" y="4579273"/>
            <a:ext cx="1687963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pt-PT" sz="1200" b="1" dirty="0"/>
              <a:t>Multilateral institutions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BDD34-D2F6-4B0A-9001-7F63C826B00E}"/>
              </a:ext>
            </a:extLst>
          </p:cNvPr>
          <p:cNvSpPr txBox="1"/>
          <p:nvPr/>
        </p:nvSpPr>
        <p:spPr>
          <a:xfrm>
            <a:off x="9850891" y="5008539"/>
            <a:ext cx="1078821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pt-PT" sz="1200" b="1" dirty="0"/>
              <a:t>% of total ODA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2C2F0D-DB74-490E-86AD-541717254D2F}"/>
              </a:ext>
            </a:extLst>
          </p:cNvPr>
          <p:cNvCxnSpPr/>
          <p:nvPr/>
        </p:nvCxnSpPr>
        <p:spPr>
          <a:xfrm>
            <a:off x="9492795" y="5125711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70F5C-7CD4-4E58-B7C2-6FE335EE6083}"/>
              </a:ext>
            </a:extLst>
          </p:cNvPr>
          <p:cNvGrpSpPr/>
          <p:nvPr/>
        </p:nvGrpSpPr>
        <p:grpSpPr>
          <a:xfrm>
            <a:off x="618241" y="2754472"/>
            <a:ext cx="8288853" cy="3313473"/>
            <a:chOff x="618241" y="2500969"/>
            <a:chExt cx="8288853" cy="359600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474B03-4B36-46F6-9F4B-00E29C1D1A62}"/>
                </a:ext>
              </a:extLst>
            </p:cNvPr>
            <p:cNvSpPr/>
            <p:nvPr/>
          </p:nvSpPr>
          <p:spPr>
            <a:xfrm>
              <a:off x="1221487" y="5275289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1141A5-514B-4240-BC28-9BDF44A38222}"/>
                </a:ext>
              </a:extLst>
            </p:cNvPr>
            <p:cNvSpPr/>
            <p:nvPr/>
          </p:nvSpPr>
          <p:spPr>
            <a:xfrm>
              <a:off x="1221487" y="4738073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D09E475-3554-4C4C-A51C-FDE07B83C33B}"/>
                </a:ext>
              </a:extLst>
            </p:cNvPr>
            <p:cNvSpPr/>
            <p:nvPr/>
          </p:nvSpPr>
          <p:spPr>
            <a:xfrm>
              <a:off x="1221487" y="4200950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0DA53B-D3DF-40DD-AEB2-2ED5E7A69D75}"/>
                </a:ext>
              </a:extLst>
            </p:cNvPr>
            <p:cNvSpPr/>
            <p:nvPr/>
          </p:nvSpPr>
          <p:spPr>
            <a:xfrm>
              <a:off x="1221487" y="3663734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A1307A-3263-4CA3-AA42-198C1CDDE196}"/>
                </a:ext>
              </a:extLst>
            </p:cNvPr>
            <p:cNvSpPr/>
            <p:nvPr/>
          </p:nvSpPr>
          <p:spPr>
            <a:xfrm>
              <a:off x="1221487" y="3126614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69DBEB-F551-4E93-8D4B-1DF9E10A2D3B}"/>
                </a:ext>
              </a:extLst>
            </p:cNvPr>
            <p:cNvSpPr/>
            <p:nvPr/>
          </p:nvSpPr>
          <p:spPr>
            <a:xfrm>
              <a:off x="1221487" y="2589398"/>
              <a:ext cx="6856463" cy="0"/>
            </a:xfrm>
            <a:custGeom>
              <a:avLst/>
              <a:gdLst>
                <a:gd name="connsiteX0" fmla="*/ 9728 w 2931304"/>
                <a:gd name="connsiteY0" fmla="*/ 9728 h 17293"/>
                <a:gd name="connsiteX1" fmla="*/ 2922182 w 2931304"/>
                <a:gd name="connsiteY1" fmla="*/ 9728 h 1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1304" h="17293">
                  <a:moveTo>
                    <a:pt x="9728" y="9728"/>
                  </a:moveTo>
                  <a:lnTo>
                    <a:pt x="2922182" y="9728"/>
                  </a:lnTo>
                </a:path>
              </a:pathLst>
            </a:custGeom>
            <a:ln w="14288" cap="flat">
              <a:solidFill>
                <a:srgbClr val="D0D9E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A46A0A-B199-48EC-AB43-A3C253F0B176}"/>
                </a:ext>
              </a:extLst>
            </p:cNvPr>
            <p:cNvSpPr/>
            <p:nvPr/>
          </p:nvSpPr>
          <p:spPr>
            <a:xfrm>
              <a:off x="1221487" y="3479143"/>
              <a:ext cx="6856463" cy="2346416"/>
            </a:xfrm>
            <a:custGeom>
              <a:avLst/>
              <a:gdLst>
                <a:gd name="connsiteX0" fmla="*/ 2922182 w 2931304"/>
                <a:gd name="connsiteY0" fmla="*/ 2142662 h 2144434"/>
                <a:gd name="connsiteX1" fmla="*/ 9728 w 2931304"/>
                <a:gd name="connsiteY1" fmla="*/ 2142662 h 2144434"/>
                <a:gd name="connsiteX2" fmla="*/ 9728 w 2931304"/>
                <a:gd name="connsiteY2" fmla="*/ 1633100 h 2144434"/>
                <a:gd name="connsiteX3" fmla="*/ 333382 w 2931304"/>
                <a:gd name="connsiteY3" fmla="*/ 1639412 h 2144434"/>
                <a:gd name="connsiteX4" fmla="*/ 656950 w 2931304"/>
                <a:gd name="connsiteY4" fmla="*/ 1254192 h 2144434"/>
                <a:gd name="connsiteX5" fmla="*/ 980517 w 2931304"/>
                <a:gd name="connsiteY5" fmla="*/ 1138669 h 2144434"/>
                <a:gd name="connsiteX6" fmla="*/ 1304171 w 2931304"/>
                <a:gd name="connsiteY6" fmla="*/ 1118522 h 2144434"/>
                <a:gd name="connsiteX7" fmla="*/ 1627739 w 2931304"/>
                <a:gd name="connsiteY7" fmla="*/ 521712 h 2144434"/>
                <a:gd name="connsiteX8" fmla="*/ 1951393 w 2931304"/>
                <a:gd name="connsiteY8" fmla="*/ 9728 h 2144434"/>
                <a:gd name="connsiteX9" fmla="*/ 2274961 w 2931304"/>
                <a:gd name="connsiteY9" fmla="*/ 57891 h 2144434"/>
                <a:gd name="connsiteX10" fmla="*/ 2598528 w 2931304"/>
                <a:gd name="connsiteY10" fmla="*/ 37657 h 2144434"/>
                <a:gd name="connsiteX11" fmla="*/ 2922182 w 2931304"/>
                <a:gd name="connsiteY11" fmla="*/ 38954 h 21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1304" h="2144434">
                  <a:moveTo>
                    <a:pt x="2922182" y="2142662"/>
                  </a:moveTo>
                  <a:lnTo>
                    <a:pt x="9728" y="2142662"/>
                  </a:lnTo>
                  <a:lnTo>
                    <a:pt x="9728" y="1633100"/>
                  </a:lnTo>
                  <a:lnTo>
                    <a:pt x="333382" y="1639412"/>
                  </a:lnTo>
                  <a:lnTo>
                    <a:pt x="656950" y="1254192"/>
                  </a:lnTo>
                  <a:lnTo>
                    <a:pt x="980517" y="1138669"/>
                  </a:lnTo>
                  <a:lnTo>
                    <a:pt x="1304171" y="1118522"/>
                  </a:lnTo>
                  <a:lnTo>
                    <a:pt x="1627739" y="521712"/>
                  </a:lnTo>
                  <a:lnTo>
                    <a:pt x="1951393" y="9728"/>
                  </a:lnTo>
                  <a:lnTo>
                    <a:pt x="2274961" y="57891"/>
                  </a:lnTo>
                  <a:lnTo>
                    <a:pt x="2598528" y="37657"/>
                  </a:lnTo>
                  <a:lnTo>
                    <a:pt x="2922182" y="38954"/>
                  </a:lnTo>
                  <a:close/>
                </a:path>
              </a:pathLst>
            </a:custGeom>
            <a:solidFill>
              <a:srgbClr val="D1E7E5"/>
            </a:solidFill>
            <a:ln w="14288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33C7BE-2B03-451B-9BD9-5278C683D8EC}"/>
                </a:ext>
              </a:extLst>
            </p:cNvPr>
            <p:cNvSpPr/>
            <p:nvPr/>
          </p:nvSpPr>
          <p:spPr>
            <a:xfrm>
              <a:off x="1225047" y="5793827"/>
              <a:ext cx="6836237" cy="9461"/>
            </a:xfrm>
            <a:custGeom>
              <a:avLst/>
              <a:gdLst>
                <a:gd name="connsiteX0" fmla="*/ 8206 w 2922657"/>
                <a:gd name="connsiteY0" fmla="*/ 8206 h 8646"/>
                <a:gd name="connsiteX1" fmla="*/ 2920661 w 2922657"/>
                <a:gd name="connsiteY1" fmla="*/ 8206 h 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2657" h="8646">
                  <a:moveTo>
                    <a:pt x="8206" y="8206"/>
                  </a:moveTo>
                  <a:lnTo>
                    <a:pt x="2920661" y="8206"/>
                  </a:lnTo>
                </a:path>
              </a:pathLst>
            </a:custGeom>
            <a:ln w="1205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660E4B-A4DB-42B0-9066-5ECB4A97895B}"/>
                </a:ext>
              </a:extLst>
            </p:cNvPr>
            <p:cNvSpPr/>
            <p:nvPr/>
          </p:nvSpPr>
          <p:spPr>
            <a:xfrm>
              <a:off x="1230495" y="4883260"/>
              <a:ext cx="6836237" cy="946137"/>
            </a:xfrm>
            <a:custGeom>
              <a:avLst/>
              <a:gdLst>
                <a:gd name="connsiteX0" fmla="*/ 2918331 w 2922657"/>
                <a:gd name="connsiteY0" fmla="*/ 859414 h 864691"/>
                <a:gd name="connsiteX1" fmla="*/ 5877 w 2922657"/>
                <a:gd name="connsiteY1" fmla="*/ 859414 h 864691"/>
                <a:gd name="connsiteX2" fmla="*/ 5877 w 2922657"/>
                <a:gd name="connsiteY2" fmla="*/ 786261 h 864691"/>
                <a:gd name="connsiteX3" fmla="*/ 329531 w 2922657"/>
                <a:gd name="connsiteY3" fmla="*/ 744669 h 864691"/>
                <a:gd name="connsiteX4" fmla="*/ 653099 w 2922657"/>
                <a:gd name="connsiteY4" fmla="*/ 465633 h 864691"/>
                <a:gd name="connsiteX5" fmla="*/ 976666 w 2922657"/>
                <a:gd name="connsiteY5" fmla="*/ 571385 h 864691"/>
                <a:gd name="connsiteX6" fmla="*/ 1300320 w 2922657"/>
                <a:gd name="connsiteY6" fmla="*/ 549076 h 864691"/>
                <a:gd name="connsiteX7" fmla="*/ 1623888 w 2922657"/>
                <a:gd name="connsiteY7" fmla="*/ 574412 h 864691"/>
                <a:gd name="connsiteX8" fmla="*/ 1947542 w 2922657"/>
                <a:gd name="connsiteY8" fmla="*/ 415913 h 864691"/>
                <a:gd name="connsiteX9" fmla="*/ 2271110 w 2922657"/>
                <a:gd name="connsiteY9" fmla="*/ 282664 h 864691"/>
                <a:gd name="connsiteX10" fmla="*/ 2594677 w 2922657"/>
                <a:gd name="connsiteY10" fmla="*/ 267187 h 864691"/>
                <a:gd name="connsiteX11" fmla="*/ 2918331 w 2922657"/>
                <a:gd name="connsiteY11" fmla="*/ 5877 h 8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2657" h="864691">
                  <a:moveTo>
                    <a:pt x="2918331" y="859414"/>
                  </a:moveTo>
                  <a:lnTo>
                    <a:pt x="5877" y="859414"/>
                  </a:lnTo>
                  <a:lnTo>
                    <a:pt x="5877" y="786261"/>
                  </a:lnTo>
                  <a:lnTo>
                    <a:pt x="329531" y="744669"/>
                  </a:lnTo>
                  <a:lnTo>
                    <a:pt x="653099" y="465633"/>
                  </a:lnTo>
                  <a:lnTo>
                    <a:pt x="976666" y="571385"/>
                  </a:lnTo>
                  <a:lnTo>
                    <a:pt x="1300320" y="549076"/>
                  </a:lnTo>
                  <a:lnTo>
                    <a:pt x="1623888" y="574412"/>
                  </a:lnTo>
                  <a:lnTo>
                    <a:pt x="1947542" y="415913"/>
                  </a:lnTo>
                  <a:lnTo>
                    <a:pt x="2271110" y="282664"/>
                  </a:lnTo>
                  <a:lnTo>
                    <a:pt x="2594677" y="267187"/>
                  </a:lnTo>
                  <a:lnTo>
                    <a:pt x="2918331" y="5877"/>
                  </a:lnTo>
                  <a:close/>
                </a:path>
              </a:pathLst>
            </a:custGeom>
            <a:solidFill>
              <a:srgbClr val="92CAC9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8BC69D-323D-4C89-B606-2AB72339A371}"/>
                </a:ext>
              </a:extLst>
            </p:cNvPr>
            <p:cNvSpPr/>
            <p:nvPr/>
          </p:nvSpPr>
          <p:spPr>
            <a:xfrm>
              <a:off x="1230495" y="4883260"/>
              <a:ext cx="6836237" cy="946137"/>
            </a:xfrm>
            <a:custGeom>
              <a:avLst/>
              <a:gdLst>
                <a:gd name="connsiteX0" fmla="*/ 2918331 w 2922657"/>
                <a:gd name="connsiteY0" fmla="*/ 859414 h 864691"/>
                <a:gd name="connsiteX1" fmla="*/ 5877 w 2922657"/>
                <a:gd name="connsiteY1" fmla="*/ 859414 h 864691"/>
                <a:gd name="connsiteX2" fmla="*/ 5877 w 2922657"/>
                <a:gd name="connsiteY2" fmla="*/ 786261 h 864691"/>
                <a:gd name="connsiteX3" fmla="*/ 329531 w 2922657"/>
                <a:gd name="connsiteY3" fmla="*/ 744669 h 864691"/>
                <a:gd name="connsiteX4" fmla="*/ 653099 w 2922657"/>
                <a:gd name="connsiteY4" fmla="*/ 465633 h 864691"/>
                <a:gd name="connsiteX5" fmla="*/ 976666 w 2922657"/>
                <a:gd name="connsiteY5" fmla="*/ 571385 h 864691"/>
                <a:gd name="connsiteX6" fmla="*/ 1300320 w 2922657"/>
                <a:gd name="connsiteY6" fmla="*/ 549076 h 864691"/>
                <a:gd name="connsiteX7" fmla="*/ 1623888 w 2922657"/>
                <a:gd name="connsiteY7" fmla="*/ 574412 h 864691"/>
                <a:gd name="connsiteX8" fmla="*/ 1947542 w 2922657"/>
                <a:gd name="connsiteY8" fmla="*/ 415913 h 864691"/>
                <a:gd name="connsiteX9" fmla="*/ 2271110 w 2922657"/>
                <a:gd name="connsiteY9" fmla="*/ 282664 h 864691"/>
                <a:gd name="connsiteX10" fmla="*/ 2594677 w 2922657"/>
                <a:gd name="connsiteY10" fmla="*/ 267187 h 864691"/>
                <a:gd name="connsiteX11" fmla="*/ 2918331 w 2922657"/>
                <a:gd name="connsiteY11" fmla="*/ 5877 h 8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2657" h="864691">
                  <a:moveTo>
                    <a:pt x="2918331" y="859414"/>
                  </a:moveTo>
                  <a:lnTo>
                    <a:pt x="5877" y="859414"/>
                  </a:lnTo>
                  <a:lnTo>
                    <a:pt x="5877" y="786261"/>
                  </a:lnTo>
                  <a:lnTo>
                    <a:pt x="329531" y="744669"/>
                  </a:lnTo>
                  <a:lnTo>
                    <a:pt x="653099" y="465633"/>
                  </a:lnTo>
                  <a:lnTo>
                    <a:pt x="976666" y="571385"/>
                  </a:lnTo>
                  <a:lnTo>
                    <a:pt x="1300320" y="549076"/>
                  </a:lnTo>
                  <a:lnTo>
                    <a:pt x="1623888" y="574412"/>
                  </a:lnTo>
                  <a:lnTo>
                    <a:pt x="1947542" y="415913"/>
                  </a:lnTo>
                  <a:lnTo>
                    <a:pt x="2271110" y="282664"/>
                  </a:lnTo>
                  <a:lnTo>
                    <a:pt x="2594677" y="267187"/>
                  </a:lnTo>
                  <a:lnTo>
                    <a:pt x="2918331" y="5877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B83833-3F98-4EE9-A1C9-DB566C3CA7A1}"/>
                </a:ext>
              </a:extLst>
            </p:cNvPr>
            <p:cNvSpPr/>
            <p:nvPr/>
          </p:nvSpPr>
          <p:spPr>
            <a:xfrm>
              <a:off x="1223622" y="4880045"/>
              <a:ext cx="6836237" cy="946137"/>
            </a:xfrm>
            <a:custGeom>
              <a:avLst/>
              <a:gdLst>
                <a:gd name="connsiteX0" fmla="*/ 2921270 w 2922657"/>
                <a:gd name="connsiteY0" fmla="*/ 862352 h 864691"/>
                <a:gd name="connsiteX1" fmla="*/ 8815 w 2922657"/>
                <a:gd name="connsiteY1" fmla="*/ 862352 h 864691"/>
                <a:gd name="connsiteX2" fmla="*/ 8815 w 2922657"/>
                <a:gd name="connsiteY2" fmla="*/ 789199 h 864691"/>
                <a:gd name="connsiteX3" fmla="*/ 332469 w 2922657"/>
                <a:gd name="connsiteY3" fmla="*/ 747608 h 864691"/>
                <a:gd name="connsiteX4" fmla="*/ 656037 w 2922657"/>
                <a:gd name="connsiteY4" fmla="*/ 468572 h 864691"/>
                <a:gd name="connsiteX5" fmla="*/ 979605 w 2922657"/>
                <a:gd name="connsiteY5" fmla="*/ 574323 h 864691"/>
                <a:gd name="connsiteX6" fmla="*/ 1303259 w 2922657"/>
                <a:gd name="connsiteY6" fmla="*/ 552014 h 864691"/>
                <a:gd name="connsiteX7" fmla="*/ 1626826 w 2922657"/>
                <a:gd name="connsiteY7" fmla="*/ 577350 h 864691"/>
                <a:gd name="connsiteX8" fmla="*/ 1950480 w 2922657"/>
                <a:gd name="connsiteY8" fmla="*/ 418852 h 864691"/>
                <a:gd name="connsiteX9" fmla="*/ 2274048 w 2922657"/>
                <a:gd name="connsiteY9" fmla="*/ 285603 h 864691"/>
                <a:gd name="connsiteX10" fmla="*/ 2597616 w 2922657"/>
                <a:gd name="connsiteY10" fmla="*/ 270125 h 864691"/>
                <a:gd name="connsiteX11" fmla="*/ 2921270 w 2922657"/>
                <a:gd name="connsiteY11" fmla="*/ 8815 h 86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2657" h="864691">
                  <a:moveTo>
                    <a:pt x="2921270" y="862352"/>
                  </a:moveTo>
                  <a:lnTo>
                    <a:pt x="8815" y="862352"/>
                  </a:lnTo>
                  <a:lnTo>
                    <a:pt x="8815" y="789199"/>
                  </a:lnTo>
                  <a:lnTo>
                    <a:pt x="332469" y="747608"/>
                  </a:lnTo>
                  <a:lnTo>
                    <a:pt x="656037" y="468572"/>
                  </a:lnTo>
                  <a:lnTo>
                    <a:pt x="979605" y="574323"/>
                  </a:lnTo>
                  <a:lnTo>
                    <a:pt x="1303259" y="552014"/>
                  </a:lnTo>
                  <a:lnTo>
                    <a:pt x="1626826" y="577350"/>
                  </a:lnTo>
                  <a:lnTo>
                    <a:pt x="1950480" y="418852"/>
                  </a:lnTo>
                  <a:lnTo>
                    <a:pt x="2274048" y="285603"/>
                  </a:lnTo>
                  <a:lnTo>
                    <a:pt x="2597616" y="270125"/>
                  </a:lnTo>
                  <a:lnTo>
                    <a:pt x="2921270" y="8815"/>
                  </a:lnTo>
                  <a:close/>
                </a:path>
              </a:pathLst>
            </a:custGeom>
            <a:noFill/>
            <a:ln w="1294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CFFB1D7-4B9F-47B5-9355-4A6289EDED86}"/>
                </a:ext>
              </a:extLst>
            </p:cNvPr>
            <p:cNvGrpSpPr/>
            <p:nvPr/>
          </p:nvGrpSpPr>
          <p:grpSpPr>
            <a:xfrm>
              <a:off x="1198735" y="2745653"/>
              <a:ext cx="6889633" cy="2173273"/>
              <a:chOff x="1140679" y="2397311"/>
              <a:chExt cx="6889633" cy="217327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844390B-A979-45DD-A68A-DBB72D08BB96}"/>
                  </a:ext>
                </a:extLst>
              </p:cNvPr>
              <p:cNvSpPr/>
              <p:nvPr/>
            </p:nvSpPr>
            <p:spPr>
              <a:xfrm>
                <a:off x="1140679" y="4426867"/>
                <a:ext cx="829249" cy="141921"/>
              </a:xfrm>
              <a:custGeom>
                <a:avLst/>
                <a:gdLst>
                  <a:gd name="connsiteX0" fmla="*/ 343369 w 354523"/>
                  <a:gd name="connsiteY0" fmla="*/ 116993 h 129703"/>
                  <a:gd name="connsiteX1" fmla="*/ 19456 w 354523"/>
                  <a:gd name="connsiteY1" fmla="*/ 19456 h 12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129703">
                    <a:moveTo>
                      <a:pt x="343369" y="116993"/>
                    </a:moveTo>
                    <a:lnTo>
                      <a:pt x="19456" y="194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B7E43C-012F-4B81-8529-BD1F8180AA54}"/>
                  </a:ext>
                </a:extLst>
              </p:cNvPr>
              <p:cNvSpPr/>
              <p:nvPr/>
            </p:nvSpPr>
            <p:spPr>
              <a:xfrm>
                <a:off x="1898327" y="3946135"/>
                <a:ext cx="829249" cy="624449"/>
              </a:xfrm>
              <a:custGeom>
                <a:avLst/>
                <a:gdLst>
                  <a:gd name="connsiteX0" fmla="*/ 343283 w 354523"/>
                  <a:gd name="connsiteY0" fmla="*/ 19456 h 570696"/>
                  <a:gd name="connsiteX1" fmla="*/ 19456 w 354523"/>
                  <a:gd name="connsiteY1" fmla="*/ 556343 h 570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570696">
                    <a:moveTo>
                      <a:pt x="343283" y="19456"/>
                    </a:moveTo>
                    <a:lnTo>
                      <a:pt x="19456" y="556343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991358B-E5E4-4E9F-B4F0-6ADEC553A371}"/>
                  </a:ext>
                </a:extLst>
              </p:cNvPr>
              <p:cNvSpPr/>
              <p:nvPr/>
            </p:nvSpPr>
            <p:spPr>
              <a:xfrm>
                <a:off x="2655774" y="3839316"/>
                <a:ext cx="829249" cy="141921"/>
              </a:xfrm>
              <a:custGeom>
                <a:avLst/>
                <a:gdLst>
                  <a:gd name="connsiteX0" fmla="*/ 343369 w 354523"/>
                  <a:gd name="connsiteY0" fmla="*/ 19456 h 129703"/>
                  <a:gd name="connsiteX1" fmla="*/ 19456 w 354523"/>
                  <a:gd name="connsiteY1" fmla="*/ 117079 h 12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129703">
                    <a:moveTo>
                      <a:pt x="343369" y="19456"/>
                    </a:moveTo>
                    <a:lnTo>
                      <a:pt x="19456" y="117079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3C9301D-7FC8-4EDE-81D3-0078249BE420}"/>
                  </a:ext>
                </a:extLst>
              </p:cNvPr>
              <p:cNvSpPr/>
              <p:nvPr/>
            </p:nvSpPr>
            <p:spPr>
              <a:xfrm>
                <a:off x="3413424" y="3839316"/>
                <a:ext cx="829249" cy="37846"/>
              </a:xfrm>
              <a:custGeom>
                <a:avLst/>
                <a:gdLst>
                  <a:gd name="connsiteX0" fmla="*/ 343283 w 354523"/>
                  <a:gd name="connsiteY0" fmla="*/ 19456 h 34587"/>
                  <a:gd name="connsiteX1" fmla="*/ 19456 w 354523"/>
                  <a:gd name="connsiteY1" fmla="*/ 19456 h 3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34587">
                    <a:moveTo>
                      <a:pt x="343283" y="19456"/>
                    </a:moveTo>
                    <a:lnTo>
                      <a:pt x="19456" y="194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603C7A0-E0C1-4838-9E9A-A9FD84EFBF61}"/>
                  </a:ext>
                </a:extLst>
              </p:cNvPr>
              <p:cNvSpPr/>
              <p:nvPr/>
            </p:nvSpPr>
            <p:spPr>
              <a:xfrm>
                <a:off x="4170871" y="2824586"/>
                <a:ext cx="829249" cy="1050211"/>
              </a:xfrm>
              <a:custGeom>
                <a:avLst/>
                <a:gdLst>
                  <a:gd name="connsiteX0" fmla="*/ 343282 w 354523"/>
                  <a:gd name="connsiteY0" fmla="*/ 19456 h 959807"/>
                  <a:gd name="connsiteX1" fmla="*/ 19456 w 354523"/>
                  <a:gd name="connsiteY1" fmla="*/ 946837 h 95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959807">
                    <a:moveTo>
                      <a:pt x="343282" y="19456"/>
                    </a:moveTo>
                    <a:lnTo>
                      <a:pt x="19456" y="946837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0AAE66B-FBAF-457D-A215-A9A47C08A784}"/>
                  </a:ext>
                </a:extLst>
              </p:cNvPr>
              <p:cNvSpPr/>
              <p:nvPr/>
            </p:nvSpPr>
            <p:spPr>
              <a:xfrm>
                <a:off x="4928318" y="2397311"/>
                <a:ext cx="829249" cy="463607"/>
              </a:xfrm>
              <a:custGeom>
                <a:avLst/>
                <a:gdLst>
                  <a:gd name="connsiteX0" fmla="*/ 343369 w 354523"/>
                  <a:gd name="connsiteY0" fmla="*/ 19456 h 423698"/>
                  <a:gd name="connsiteX1" fmla="*/ 19455 w 354523"/>
                  <a:gd name="connsiteY1" fmla="*/ 409950 h 42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423698">
                    <a:moveTo>
                      <a:pt x="343369" y="19456"/>
                    </a:moveTo>
                    <a:lnTo>
                      <a:pt x="19455" y="409950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2B5303-89BF-4FA0-B229-BC44FEF5AF54}"/>
                  </a:ext>
                </a:extLst>
              </p:cNvPr>
              <p:cNvSpPr/>
              <p:nvPr/>
            </p:nvSpPr>
            <p:spPr>
              <a:xfrm>
                <a:off x="5685966" y="2397311"/>
                <a:ext cx="829249" cy="37846"/>
              </a:xfrm>
              <a:custGeom>
                <a:avLst/>
                <a:gdLst>
                  <a:gd name="connsiteX0" fmla="*/ 343282 w 354523"/>
                  <a:gd name="connsiteY0" fmla="*/ 19456 h 34587"/>
                  <a:gd name="connsiteX1" fmla="*/ 19456 w 354523"/>
                  <a:gd name="connsiteY1" fmla="*/ 19456 h 3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34587">
                    <a:moveTo>
                      <a:pt x="343282" y="19456"/>
                    </a:moveTo>
                    <a:lnTo>
                      <a:pt x="19456" y="194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EC7A6EB-FFFC-4DA9-8751-DC6D4EA266A5}"/>
                  </a:ext>
                </a:extLst>
              </p:cNvPr>
              <p:cNvSpPr/>
              <p:nvPr/>
            </p:nvSpPr>
            <p:spPr>
              <a:xfrm>
                <a:off x="6443413" y="2397311"/>
                <a:ext cx="829249" cy="463607"/>
              </a:xfrm>
              <a:custGeom>
                <a:avLst/>
                <a:gdLst>
                  <a:gd name="connsiteX0" fmla="*/ 343369 w 354523"/>
                  <a:gd name="connsiteY0" fmla="*/ 409950 h 423698"/>
                  <a:gd name="connsiteX1" fmla="*/ 19455 w 354523"/>
                  <a:gd name="connsiteY1" fmla="*/ 19456 h 42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423698">
                    <a:moveTo>
                      <a:pt x="343369" y="409950"/>
                    </a:moveTo>
                    <a:lnTo>
                      <a:pt x="19455" y="194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FFD938-5B11-445E-AA54-A77A70D9A675}"/>
                  </a:ext>
                </a:extLst>
              </p:cNvPr>
              <p:cNvSpPr/>
              <p:nvPr/>
            </p:nvSpPr>
            <p:spPr>
              <a:xfrm>
                <a:off x="7201063" y="2824586"/>
                <a:ext cx="829249" cy="141921"/>
              </a:xfrm>
              <a:custGeom>
                <a:avLst/>
                <a:gdLst>
                  <a:gd name="connsiteX0" fmla="*/ 343283 w 354523"/>
                  <a:gd name="connsiteY0" fmla="*/ 117079 h 129703"/>
                  <a:gd name="connsiteX1" fmla="*/ 19456 w 354523"/>
                  <a:gd name="connsiteY1" fmla="*/ 19456 h 12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523" h="129703">
                    <a:moveTo>
                      <a:pt x="343283" y="117079"/>
                    </a:moveTo>
                    <a:lnTo>
                      <a:pt x="19456" y="19456"/>
                    </a:lnTo>
                  </a:path>
                </a:pathLst>
              </a:custGeom>
              <a:ln w="28575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1EE8E8-525A-4DEC-9A45-DC46CE4FFA20}"/>
                </a:ext>
              </a:extLst>
            </p:cNvPr>
            <p:cNvSpPr txBox="1"/>
            <p:nvPr/>
          </p:nvSpPr>
          <p:spPr>
            <a:xfrm>
              <a:off x="1198735" y="5912307"/>
              <a:ext cx="33983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200" dirty="0"/>
                <a:t>2007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9D4C3F-48F3-4458-8AE5-B276F0BD6552}"/>
                </a:ext>
              </a:extLst>
            </p:cNvPr>
            <p:cNvSpPr txBox="1"/>
            <p:nvPr/>
          </p:nvSpPr>
          <p:spPr>
            <a:xfrm>
              <a:off x="3382000" y="5912307"/>
              <a:ext cx="33983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200" dirty="0"/>
                <a:t>2010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58A140-A278-423E-A776-726E8C399AF6}"/>
                </a:ext>
              </a:extLst>
            </p:cNvPr>
            <p:cNvSpPr txBox="1"/>
            <p:nvPr/>
          </p:nvSpPr>
          <p:spPr>
            <a:xfrm>
              <a:off x="5565265" y="5912307"/>
              <a:ext cx="33983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200" dirty="0"/>
                <a:t>2013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A9085F-A39E-444E-94DE-D7837AEFFF76}"/>
                </a:ext>
              </a:extLst>
            </p:cNvPr>
            <p:cNvSpPr txBox="1"/>
            <p:nvPr/>
          </p:nvSpPr>
          <p:spPr>
            <a:xfrm>
              <a:off x="7748531" y="5912307"/>
              <a:ext cx="33983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200" dirty="0"/>
                <a:t>2016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488517-B1B1-44D8-867D-52231D827F40}"/>
                </a:ext>
              </a:extLst>
            </p:cNvPr>
            <p:cNvSpPr txBox="1"/>
            <p:nvPr/>
          </p:nvSpPr>
          <p:spPr>
            <a:xfrm>
              <a:off x="904255" y="2500969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1.2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9EBB13-A068-4756-B106-C104C8EB7CAF}"/>
                </a:ext>
              </a:extLst>
            </p:cNvPr>
            <p:cNvSpPr txBox="1"/>
            <p:nvPr/>
          </p:nvSpPr>
          <p:spPr>
            <a:xfrm>
              <a:off x="904255" y="3040402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1.0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00BD2B-65C8-4C09-99D8-3FB1D92C54B0}"/>
                </a:ext>
              </a:extLst>
            </p:cNvPr>
            <p:cNvSpPr txBox="1"/>
            <p:nvPr/>
          </p:nvSpPr>
          <p:spPr>
            <a:xfrm>
              <a:off x="904255" y="357983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0.8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369B12-A5E6-4055-A000-82F3061FCA1D}"/>
                </a:ext>
              </a:extLst>
            </p:cNvPr>
            <p:cNvSpPr txBox="1"/>
            <p:nvPr/>
          </p:nvSpPr>
          <p:spPr>
            <a:xfrm>
              <a:off x="904255" y="411926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0.6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823508C-0A8A-4625-B990-CA480F66B16A}"/>
                </a:ext>
              </a:extLst>
            </p:cNvPr>
            <p:cNvSpPr txBox="1"/>
            <p:nvPr/>
          </p:nvSpPr>
          <p:spPr>
            <a:xfrm>
              <a:off x="904255" y="465870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0.4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9F3D534-5E4D-4AE2-B7C8-8408360BD7BC}"/>
                </a:ext>
              </a:extLst>
            </p:cNvPr>
            <p:cNvSpPr txBox="1"/>
            <p:nvPr/>
          </p:nvSpPr>
          <p:spPr>
            <a:xfrm>
              <a:off x="1032496" y="5737564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39AF4D-190D-4F96-8593-3FBEAFD233DE}"/>
                </a:ext>
              </a:extLst>
            </p:cNvPr>
            <p:cNvSpPr txBox="1"/>
            <p:nvPr/>
          </p:nvSpPr>
          <p:spPr>
            <a:xfrm>
              <a:off x="904255" y="5198133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0.2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CDFB65-CC7F-4AC4-941E-AB684F098357}"/>
                </a:ext>
              </a:extLst>
            </p:cNvPr>
            <p:cNvSpPr txBox="1"/>
            <p:nvPr/>
          </p:nvSpPr>
          <p:spPr>
            <a:xfrm>
              <a:off x="8227515" y="2500969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0.6%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B238D7-05B3-4C23-A7F8-3D7351FD7B1A}"/>
                </a:ext>
              </a:extLst>
            </p:cNvPr>
            <p:cNvSpPr txBox="1"/>
            <p:nvPr/>
          </p:nvSpPr>
          <p:spPr>
            <a:xfrm>
              <a:off x="8227515" y="3040402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0.5%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4A854E-7424-4FD7-AE50-069A9FB9702D}"/>
                </a:ext>
              </a:extLst>
            </p:cNvPr>
            <p:cNvSpPr txBox="1"/>
            <p:nvPr/>
          </p:nvSpPr>
          <p:spPr>
            <a:xfrm>
              <a:off x="8227515" y="3579834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0.4%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4A364A-2D0B-4A0A-8ABE-0BE1CBC5C63A}"/>
                </a:ext>
              </a:extLst>
            </p:cNvPr>
            <p:cNvSpPr txBox="1"/>
            <p:nvPr/>
          </p:nvSpPr>
          <p:spPr>
            <a:xfrm>
              <a:off x="8227515" y="4119267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0.3%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7D392C-9E50-4147-964D-2BC18A26A72E}"/>
                </a:ext>
              </a:extLst>
            </p:cNvPr>
            <p:cNvSpPr txBox="1"/>
            <p:nvPr/>
          </p:nvSpPr>
          <p:spPr>
            <a:xfrm>
              <a:off x="8227515" y="4658701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0.2%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C4EE71-DA42-42F4-AB70-1B47662A8567}"/>
                </a:ext>
              </a:extLst>
            </p:cNvPr>
            <p:cNvSpPr txBox="1"/>
            <p:nvPr/>
          </p:nvSpPr>
          <p:spPr>
            <a:xfrm>
              <a:off x="8227515" y="5737564"/>
              <a:ext cx="2212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DC2908-0777-4485-81B5-59C9EA785871}"/>
                </a:ext>
              </a:extLst>
            </p:cNvPr>
            <p:cNvSpPr txBox="1"/>
            <p:nvPr/>
          </p:nvSpPr>
          <p:spPr>
            <a:xfrm>
              <a:off x="8227515" y="5198132"/>
              <a:ext cx="34945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rgbClr val="94A9B9"/>
                  </a:solidFill>
                </a:rPr>
                <a:t>0.1%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C7B3A0-80C4-4A71-8AE0-588939EDC5A5}"/>
                </a:ext>
              </a:extLst>
            </p:cNvPr>
            <p:cNvSpPr txBox="1"/>
            <p:nvPr/>
          </p:nvSpPr>
          <p:spPr>
            <a:xfrm rot="16200000">
              <a:off x="8275350" y="4095322"/>
              <a:ext cx="10788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94A9B9"/>
                  </a:solidFill>
                </a:rPr>
                <a:t>% of total ODA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14FA18-0C37-4516-B5A2-A9E5063D24CB}"/>
                </a:ext>
              </a:extLst>
            </p:cNvPr>
            <p:cNvSpPr txBox="1"/>
            <p:nvPr/>
          </p:nvSpPr>
          <p:spPr>
            <a:xfrm rot="16200000">
              <a:off x="54946" y="4095323"/>
              <a:ext cx="13112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94A9B9"/>
                  </a:solidFill>
                </a:rPr>
                <a:t>ODA, US$ billions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5927E8-2372-4E3F-8D4F-949DBFD47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2575" y="884879"/>
            <a:ext cx="10372725" cy="548331"/>
          </a:xfrm>
        </p:spPr>
        <p:txBody>
          <a:bodyPr/>
          <a:lstStyle/>
          <a:p>
            <a:r>
              <a:rPr lang="en-GB" sz="3900" dirty="0"/>
              <a:t>The Global Nutrition Report </a:t>
            </a:r>
            <a:r>
              <a:rPr lang="en-GB" sz="3900" i="1" dirty="0"/>
              <a:t>2014 to today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3B8DE7-9704-4F22-8AA5-FC330E84D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2018 Global Nutrition Report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Shining a light to spur action on nutrition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2017 Global Nutrition Report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Nourishing the SDGs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2016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From promise to impact: ending malnutrition by 2030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2015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Actions and accountability to advance nutrition and sustainable development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2014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Actions and accountability to accelerate the world’s progress on nutrition</a:t>
            </a:r>
          </a:p>
        </p:txBody>
      </p:sp>
    </p:spTree>
    <p:extLst>
      <p:ext uri="{BB962C8B-B14F-4D97-AF65-F5344CB8AC3E}">
        <p14:creationId xmlns:p14="http://schemas.microsoft.com/office/powerpoint/2010/main" val="42929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E2C116-592D-44FA-B9A1-E616C869477C}"/>
              </a:ext>
            </a:extLst>
          </p:cNvPr>
          <p:cNvSpPr/>
          <p:nvPr/>
        </p:nvSpPr>
        <p:spPr>
          <a:xfrm>
            <a:off x="741007" y="3657980"/>
            <a:ext cx="3069816" cy="1378477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69C4C-C93A-4B18-B5C1-83BF128F4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8C72-D9C6-4A1A-A93E-B6E958BAFA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8505371" cy="596722"/>
          </a:xfrm>
        </p:spPr>
        <p:txBody>
          <a:bodyPr/>
          <a:lstStyle/>
          <a:p>
            <a:r>
              <a:rPr lang="en-GB" dirty="0"/>
              <a:t>The N4G financing target was met 2 years early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B1FC2-287B-406C-8D1E-F732275FE878}"/>
              </a:ext>
            </a:extLst>
          </p:cNvPr>
          <p:cNvSpPr txBox="1"/>
          <p:nvPr/>
        </p:nvSpPr>
        <p:spPr>
          <a:xfrm>
            <a:off x="7902257" y="2806876"/>
            <a:ext cx="3112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Milan Summit 2017:</a:t>
            </a:r>
          </a:p>
          <a:p>
            <a:r>
              <a:rPr lang="en-US" sz="2000" dirty="0"/>
              <a:t>an additional US$640 million was pledged and all financial commitments were SMART.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77CEE0-CE8B-4143-8922-D0904F4D79B7}"/>
              </a:ext>
            </a:extLst>
          </p:cNvPr>
          <p:cNvGrpSpPr/>
          <p:nvPr/>
        </p:nvGrpSpPr>
        <p:grpSpPr>
          <a:xfrm>
            <a:off x="658643" y="2224811"/>
            <a:ext cx="3671786" cy="809744"/>
            <a:chOff x="781111" y="2100491"/>
            <a:chExt cx="2909785" cy="8097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7BD77F-00B0-4074-88D1-8909D722602B}"/>
                </a:ext>
              </a:extLst>
            </p:cNvPr>
            <p:cNvSpPr/>
            <p:nvPr/>
          </p:nvSpPr>
          <p:spPr>
            <a:xfrm>
              <a:off x="781111" y="2100491"/>
              <a:ext cx="2808000" cy="28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38BA70-F13F-4545-B643-D853852A4641}"/>
                </a:ext>
              </a:extLst>
            </p:cNvPr>
            <p:cNvSpPr/>
            <p:nvPr/>
          </p:nvSpPr>
          <p:spPr>
            <a:xfrm>
              <a:off x="1891504" y="2319304"/>
              <a:ext cx="179939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NUTRITION FOR GROWTH PLEDGE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86BDC9-9E7D-4028-9FDE-26A631D90E8E}"/>
              </a:ext>
            </a:extLst>
          </p:cNvPr>
          <p:cNvSpPr txBox="1"/>
          <p:nvPr/>
        </p:nvSpPr>
        <p:spPr>
          <a:xfrm>
            <a:off x="658643" y="2317564"/>
            <a:ext cx="180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N4G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57C25-FFFF-48A8-B0F5-45A173C697FE}"/>
              </a:ext>
            </a:extLst>
          </p:cNvPr>
          <p:cNvSpPr/>
          <p:nvPr/>
        </p:nvSpPr>
        <p:spPr>
          <a:xfrm>
            <a:off x="844485" y="4473601"/>
            <a:ext cx="2119049" cy="4247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US$19.6 bn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FDF9E-1AF7-4EF0-81C8-BBDE04BAE426}"/>
              </a:ext>
            </a:extLst>
          </p:cNvPr>
          <p:cNvSpPr/>
          <p:nvPr/>
        </p:nvSpPr>
        <p:spPr>
          <a:xfrm>
            <a:off x="862464" y="3871851"/>
            <a:ext cx="1465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by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D8ECC9-8623-4CDC-A209-87BAE75F55AE}"/>
              </a:ext>
            </a:extLst>
          </p:cNvPr>
          <p:cNvCxnSpPr>
            <a:cxnSpLocks/>
          </p:cNvCxnSpPr>
          <p:nvPr/>
        </p:nvCxnSpPr>
        <p:spPr>
          <a:xfrm>
            <a:off x="943155" y="4340333"/>
            <a:ext cx="2020379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48F792-DE6E-4486-9664-D46EE36FD9FC}"/>
              </a:ext>
            </a:extLst>
          </p:cNvPr>
          <p:cNvSpPr/>
          <p:nvPr/>
        </p:nvSpPr>
        <p:spPr>
          <a:xfrm>
            <a:off x="4071213" y="3657980"/>
            <a:ext cx="3069816" cy="1378477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3CF35-E0D8-4DAA-BC3C-49FD0873A509}"/>
              </a:ext>
            </a:extLst>
          </p:cNvPr>
          <p:cNvSpPr/>
          <p:nvPr/>
        </p:nvSpPr>
        <p:spPr>
          <a:xfrm>
            <a:off x="4204825" y="3871851"/>
            <a:ext cx="3026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disbursed in 2018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FE00B-F995-45DA-A10B-6FD77E1962E2}"/>
              </a:ext>
            </a:extLst>
          </p:cNvPr>
          <p:cNvCxnSpPr>
            <a:cxnSpLocks/>
          </p:cNvCxnSpPr>
          <p:nvPr/>
        </p:nvCxnSpPr>
        <p:spPr>
          <a:xfrm>
            <a:off x="4276382" y="4340333"/>
            <a:ext cx="2540853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C2FCC99-BFF1-4D75-959E-AA7DAE3709CC}"/>
              </a:ext>
            </a:extLst>
          </p:cNvPr>
          <p:cNvSpPr/>
          <p:nvPr/>
        </p:nvSpPr>
        <p:spPr>
          <a:xfrm>
            <a:off x="4204825" y="4473601"/>
            <a:ext cx="3430386" cy="4247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US$21.8 bn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6B49C-F99A-47CF-9F55-C45851C5CE9F}"/>
              </a:ext>
            </a:extLst>
          </p:cNvPr>
          <p:cNvGrpSpPr/>
          <p:nvPr/>
        </p:nvGrpSpPr>
        <p:grpSpPr>
          <a:xfrm>
            <a:off x="5138057" y="2253840"/>
            <a:ext cx="1998800" cy="1242360"/>
            <a:chOff x="2909142" y="2416216"/>
            <a:chExt cx="729407" cy="548572"/>
          </a:xfrm>
          <a:solidFill>
            <a:schemeClr val="accent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ACD442B-72A1-42BF-A156-7E47066D5DE3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471CAE-9F1F-4078-A1FA-0DC74201E6BA}"/>
                </a:ext>
              </a:extLst>
            </p:cNvPr>
            <p:cNvSpPr txBox="1"/>
            <p:nvPr/>
          </p:nvSpPr>
          <p:spPr>
            <a:xfrm>
              <a:off x="2949487" y="2530982"/>
              <a:ext cx="648717" cy="2174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</a:rPr>
                <a:t>Target exceeded </a:t>
              </a:r>
            </a:p>
            <a:p>
              <a:pPr algn="ctr"/>
              <a:r>
                <a:rPr lang="en-GB" sz="1600" b="1" dirty="0">
                  <a:solidFill>
                    <a:srgbClr val="FFFFFF"/>
                  </a:solidFill>
                </a:rPr>
                <a:t>two years early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F695ECC-669B-48CF-8CA2-0B0B5F8AC216}"/>
              </a:ext>
            </a:extLst>
          </p:cNvPr>
          <p:cNvSpPr/>
          <p:nvPr/>
        </p:nvSpPr>
        <p:spPr>
          <a:xfrm>
            <a:off x="7401419" y="2253612"/>
            <a:ext cx="4079381" cy="278284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888D6-B979-4AE2-A529-15DEE1897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C5298-DC2F-4817-8061-13B4EFB23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Disbursements to diet-related NCD projects rose to US$32.5 million in 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4924E-4AD9-487C-9B66-54FF8BFAEFDB}"/>
              </a:ext>
            </a:extLst>
          </p:cNvPr>
          <p:cNvSpPr txBox="1"/>
          <p:nvPr/>
        </p:nvSpPr>
        <p:spPr>
          <a:xfrm>
            <a:off x="545825" y="1594045"/>
            <a:ext cx="9991858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Diet-related NCD ODA disbursements and commitments, 2014–2016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9F780BD-7BE1-4266-8378-8EE6FF518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125281"/>
              </p:ext>
            </p:extLst>
          </p:nvPr>
        </p:nvGraphicFramePr>
        <p:xfrm>
          <a:off x="560898" y="2293446"/>
          <a:ext cx="8604000" cy="386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01DB6DC-C8EC-4277-A885-244CB36F6BB2}"/>
              </a:ext>
            </a:extLst>
          </p:cNvPr>
          <p:cNvGrpSpPr/>
          <p:nvPr/>
        </p:nvGrpSpPr>
        <p:grpSpPr>
          <a:xfrm>
            <a:off x="9495699" y="4094678"/>
            <a:ext cx="2289901" cy="1277619"/>
            <a:chOff x="9495699" y="4094678"/>
            <a:chExt cx="2289901" cy="12776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F2ED72-3DAC-43DA-A2DA-8BE5E18A0217}"/>
                </a:ext>
              </a:extLst>
            </p:cNvPr>
            <p:cNvSpPr/>
            <p:nvPr/>
          </p:nvSpPr>
          <p:spPr>
            <a:xfrm>
              <a:off x="9525961" y="4094678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9758C6-E3F6-40EC-A65C-C325D280E215}"/>
                </a:ext>
              </a:extLst>
            </p:cNvPr>
            <p:cNvSpPr txBox="1"/>
            <p:nvPr/>
          </p:nvSpPr>
          <p:spPr>
            <a:xfrm>
              <a:off x="9850891" y="4095214"/>
              <a:ext cx="102431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PT" sz="1200" b="1" dirty="0"/>
                <a:t>Commitments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F49668-1409-4D62-AE26-7AA35E32DAA6}"/>
                </a:ext>
              </a:extLst>
            </p:cNvPr>
            <p:cNvSpPr/>
            <p:nvPr/>
          </p:nvSpPr>
          <p:spPr>
            <a:xfrm>
              <a:off x="9525961" y="4570201"/>
              <a:ext cx="185738" cy="18573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4ECD8D-C37D-41BC-A065-EC68A7F473D2}"/>
                </a:ext>
              </a:extLst>
            </p:cNvPr>
            <p:cNvSpPr txBox="1"/>
            <p:nvPr/>
          </p:nvSpPr>
          <p:spPr>
            <a:xfrm>
              <a:off x="9850891" y="4562729"/>
              <a:ext cx="110927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pt-PT" sz="1200" b="1" dirty="0"/>
                <a:t>Disbursements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106D8A-AB5E-40C9-BCC0-55C993093349}"/>
                </a:ext>
              </a:extLst>
            </p:cNvPr>
            <p:cNvSpPr txBox="1"/>
            <p:nvPr/>
          </p:nvSpPr>
          <p:spPr>
            <a:xfrm>
              <a:off x="9850891" y="5002965"/>
              <a:ext cx="193470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 err="1"/>
                <a:t>Disbursements</a:t>
              </a:r>
              <a:r>
                <a:rPr lang="pt-PT" sz="1200" b="1" dirty="0"/>
                <a:t> as</a:t>
              </a:r>
              <a:br>
                <a:rPr lang="pt-PT" sz="1200" b="1" dirty="0"/>
              </a:br>
              <a:r>
                <a:rPr lang="pt-PT" sz="1200" b="1" dirty="0"/>
                <a:t>a % of total ODA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4A6C17-668C-4D64-83A6-DEF8D28E13CA}"/>
                </a:ext>
              </a:extLst>
            </p:cNvPr>
            <p:cNvCxnSpPr/>
            <p:nvPr/>
          </p:nvCxnSpPr>
          <p:spPr>
            <a:xfrm>
              <a:off x="9495699" y="5130793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3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Domestic spending in 25 countries risen from US$13.2bn to 16.2bn over their last 2 budget years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9D96CD-1318-41A6-B042-DE2C0332C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065606"/>
              </p:ext>
            </p:extLst>
          </p:nvPr>
        </p:nvGraphicFramePr>
        <p:xfrm>
          <a:off x="4223657" y="1760752"/>
          <a:ext cx="6550437" cy="43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DDEFFEC-5370-4EDD-91C2-0863C8B284E4}"/>
              </a:ext>
            </a:extLst>
          </p:cNvPr>
          <p:cNvGrpSpPr/>
          <p:nvPr/>
        </p:nvGrpSpPr>
        <p:grpSpPr>
          <a:xfrm>
            <a:off x="631998" y="5085034"/>
            <a:ext cx="3433476" cy="597290"/>
            <a:chOff x="690055" y="4881834"/>
            <a:chExt cx="3433476" cy="59729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A2D1A6-68DA-475F-8B9B-49A1E7897956}"/>
                </a:ext>
              </a:extLst>
            </p:cNvPr>
            <p:cNvSpPr/>
            <p:nvPr/>
          </p:nvSpPr>
          <p:spPr>
            <a:xfrm>
              <a:off x="690055" y="4881834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04AB12-E033-4BF3-BAC1-13F1E6459B6F}"/>
                </a:ext>
              </a:extLst>
            </p:cNvPr>
            <p:cNvSpPr txBox="1"/>
            <p:nvPr/>
          </p:nvSpPr>
          <p:spPr>
            <a:xfrm>
              <a:off x="958343" y="4887876"/>
              <a:ext cx="316518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PT" sz="1200" b="1" dirty="0"/>
                <a:t>Nutrition-sensitive allocations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7ABF8F-632C-4E9F-AD82-5EF85638F922}"/>
                </a:ext>
              </a:extLst>
            </p:cNvPr>
            <p:cNvSpPr/>
            <p:nvPr/>
          </p:nvSpPr>
          <p:spPr>
            <a:xfrm>
              <a:off x="690055" y="5288003"/>
              <a:ext cx="185738" cy="18573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969116-211B-4330-ADBA-759D06CA15F7}"/>
                </a:ext>
              </a:extLst>
            </p:cNvPr>
            <p:cNvSpPr txBox="1"/>
            <p:nvPr/>
          </p:nvSpPr>
          <p:spPr>
            <a:xfrm>
              <a:off x="958343" y="5294458"/>
              <a:ext cx="316518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PT" sz="1200" b="1" dirty="0"/>
                <a:t>Nutrition-specific allocations</a:t>
              </a: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F7F1335-5A05-4C4A-9530-B4A2374EFDE7}"/>
              </a:ext>
            </a:extLst>
          </p:cNvPr>
          <p:cNvSpPr txBox="1">
            <a:spLocks/>
          </p:cNvSpPr>
          <p:nvPr/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C5B2C7-CA00-436B-81E1-5B1EDEB79BFF}"/>
              </a:ext>
            </a:extLst>
          </p:cNvPr>
          <p:cNvSpPr txBox="1"/>
          <p:nvPr/>
        </p:nvSpPr>
        <p:spPr>
          <a:xfrm>
            <a:off x="551544" y="2133639"/>
            <a:ext cx="302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47 countries are conducting analyses of their nutrition spending, several at county level</a:t>
            </a:r>
          </a:p>
        </p:txBody>
      </p:sp>
    </p:spTree>
    <p:extLst>
      <p:ext uri="{BB962C8B-B14F-4D97-AF65-F5344CB8AC3E}">
        <p14:creationId xmlns:p14="http://schemas.microsoft.com/office/powerpoint/2010/main" val="4129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D2032C-1266-4957-B19D-4275E1F411A9}"/>
              </a:ext>
            </a:extLst>
          </p:cNvPr>
          <p:cNvSpPr/>
          <p:nvPr/>
        </p:nvSpPr>
        <p:spPr>
          <a:xfrm>
            <a:off x="9187543" y="2394857"/>
            <a:ext cx="3004457" cy="3149600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5D3F-DF05-4EBE-A6F2-7649BFEBD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81% of countries have three or more nutrition targets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7D40F4-1220-48D6-922C-442BBDEB3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49824"/>
              </p:ext>
            </p:extLst>
          </p:nvPr>
        </p:nvGraphicFramePr>
        <p:xfrm>
          <a:off x="457248" y="2266589"/>
          <a:ext cx="8541609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3C6FED-4DA9-4DA4-AD68-485A538A4E53}"/>
              </a:ext>
            </a:extLst>
          </p:cNvPr>
          <p:cNvSpPr txBox="1"/>
          <p:nvPr/>
        </p:nvSpPr>
        <p:spPr>
          <a:xfrm>
            <a:off x="531311" y="1593502"/>
            <a:ext cx="9991858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Percentage of countries with selected nutrition targets,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F4B658-7A49-4D39-A22E-694D2571CAD7}"/>
              </a:ext>
            </a:extLst>
          </p:cNvPr>
          <p:cNvSpPr/>
          <p:nvPr/>
        </p:nvSpPr>
        <p:spPr>
          <a:xfrm>
            <a:off x="9614806" y="2817244"/>
            <a:ext cx="2350577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189 countries </a:t>
            </a:r>
            <a:r>
              <a:rPr lang="en-US" sz="2000" b="1" dirty="0"/>
              <a:t>have at least 1 nutrition target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1"/>
                </a:solidFill>
              </a:rPr>
              <a:t>164 countries </a:t>
            </a:r>
            <a:r>
              <a:rPr lang="en-US" sz="2000" b="1" dirty="0"/>
              <a:t>have nutrition action plans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0455DA-1FEB-4F70-B08D-0A85B27F6E38}"/>
              </a:ext>
            </a:extLst>
          </p:cNvPr>
          <p:cNvSpPr txBox="1">
            <a:spLocks/>
          </p:cNvSpPr>
          <p:nvPr/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75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91CF8-9121-42ED-8B6E-6936581A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371946" cy="3826689"/>
          </a:xfrm>
        </p:spPr>
        <p:txBody>
          <a:bodyPr/>
          <a:lstStyle/>
          <a:p>
            <a:pPr>
              <a:spcBef>
                <a:spcPts val="960"/>
              </a:spcBef>
            </a:pPr>
            <a:r>
              <a:rPr lang="en-GB" dirty="0"/>
              <a:t>The area of greatest</a:t>
            </a:r>
            <a:br>
              <a:rPr lang="en-GB" dirty="0"/>
            </a:br>
            <a:r>
              <a:rPr lang="en-GB" dirty="0"/>
              <a:t>progress: we know so</a:t>
            </a:r>
            <a:br>
              <a:rPr lang="en-GB" dirty="0"/>
            </a:br>
            <a:r>
              <a:rPr lang="en-GB" dirty="0"/>
              <a:t>much more than before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960"/>
              </a:spcBef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The uncomfortable question is not so much why are things so bad, but why are things not better when we know so much more than before?</a:t>
            </a:r>
          </a:p>
          <a:p>
            <a:pPr>
              <a:spcBef>
                <a:spcPts val="96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B08A2E-562B-44A9-9885-7921BB027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4831946" cy="1196703"/>
          </a:xfrm>
        </p:spPr>
        <p:txBody>
          <a:bodyPr/>
          <a:lstStyle/>
          <a:p>
            <a:r>
              <a:rPr lang="en-GB" dirty="0"/>
              <a:t>5 critical steps to speed up progress</a:t>
            </a:r>
          </a:p>
        </p:txBody>
      </p:sp>
    </p:spTree>
    <p:extLst>
      <p:ext uri="{BB962C8B-B14F-4D97-AF65-F5344CB8AC3E}">
        <p14:creationId xmlns:p14="http://schemas.microsoft.com/office/powerpoint/2010/main" val="30415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C2C3128-B082-4DB4-BB41-A6D7BAABC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2018 Global Nutrition Report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C7FD7D-1DCA-4BB7-9757-A55A01A3AF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B8200-1664-45CC-820B-B2F42AD2F2D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012E1-BAA0-4CE7-8113-92E2970F6B3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830"/>
          <a:stretch/>
        </p:blipFill>
        <p:spPr>
          <a:xfrm>
            <a:off x="1986839" y="862829"/>
            <a:ext cx="2470347" cy="229389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3BE44-E1EC-427D-BD98-DF87B5283D1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36000" y="862829"/>
            <a:ext cx="2520000" cy="23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625D3-91C2-4B80-B7B2-34416398D2C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88" y="862829"/>
            <a:ext cx="2520000" cy="23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03614-710F-4E90-9D1B-66F0EEC848D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62012" y="3481000"/>
            <a:ext cx="2520000" cy="23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E2D59-3E91-4A59-A7A4-B1EEAA28727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36000" y="3481000"/>
            <a:ext cx="2520000" cy="23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A4AD23-7253-458A-9007-CBA3B1554D25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709988" y="3481000"/>
            <a:ext cx="2520000" cy="23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05F11F-C528-4114-91AA-652E75F3B07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AFB4E-9E28-47D6-9E20-BFA1B75B5DF1}"/>
              </a:ext>
            </a:extLst>
          </p:cNvPr>
          <p:cNvCxnSpPr/>
          <p:nvPr/>
        </p:nvCxnSpPr>
        <p:spPr>
          <a:xfrm>
            <a:off x="0" y="6258128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FCEF6-4C50-0B4A-A52A-9CC6FE0C8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Development Initiatives Ltd</a:t>
            </a:r>
            <a:br>
              <a:rPr lang="en-GB" dirty="0"/>
            </a:br>
            <a:r>
              <a:rPr lang="en-GB" dirty="0"/>
              <a:t>North Quay House</a:t>
            </a:r>
            <a:br>
              <a:rPr lang="en-GB" dirty="0"/>
            </a:br>
            <a:r>
              <a:rPr lang="en-GB" dirty="0"/>
              <a:t>Quay side</a:t>
            </a:r>
            <a:br>
              <a:rPr lang="en-GB" dirty="0"/>
            </a:br>
            <a:r>
              <a:rPr lang="en-GB" dirty="0"/>
              <a:t>Temple Back</a:t>
            </a:r>
            <a:br>
              <a:rPr lang="en-GB" dirty="0"/>
            </a:br>
            <a:r>
              <a:rPr lang="en-GB" dirty="0"/>
              <a:t>Bristol</a:t>
            </a:r>
            <a:br>
              <a:rPr lang="en-GB" dirty="0"/>
            </a:br>
            <a:r>
              <a:rPr lang="en-GB" dirty="0"/>
              <a:t>BS1 6FL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2B43D-3677-9549-ACFB-5915F8CC9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globalnutritionreport.org</a:t>
            </a:r>
          </a:p>
        </p:txBody>
      </p:sp>
    </p:spTree>
    <p:extLst>
      <p:ext uri="{BB962C8B-B14F-4D97-AF65-F5344CB8AC3E}">
        <p14:creationId xmlns:p14="http://schemas.microsoft.com/office/powerpoint/2010/main" val="787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C669F-2862-4B61-B1D0-6BDB97832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900" dirty="0"/>
              <a:t>The </a:t>
            </a:r>
            <a:r>
              <a:rPr lang="en-GB" sz="3900" i="1" dirty="0"/>
              <a:t>2018 Global Nutrition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965982-B5EB-4D14-8A65-B4C52AF1E1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1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Why malnutrition matters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2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The burden of malnutrition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3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Three issues in critical need of attention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4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What people eat and why it matters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5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The fight against malnutrition – commitments and financing</a:t>
            </a:r>
            <a:endParaRPr lang="en-GB" b="0" dirty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6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Critical steps to get nutrition on track</a:t>
            </a:r>
          </a:p>
        </p:txBody>
      </p:sp>
    </p:spTree>
    <p:extLst>
      <p:ext uri="{BB962C8B-B14F-4D97-AF65-F5344CB8AC3E}">
        <p14:creationId xmlns:p14="http://schemas.microsoft.com/office/powerpoint/2010/main" val="27313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E91CF8-9121-42ED-8B6E-6936581A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progress has there been in reducing malnutrition?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38A73-0EF8-4BE4-B16F-0EC07A9B4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7B6A6-1A6E-4077-807D-09821EECAA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/>
          <a:lstStyle/>
          <a:p>
            <a:r>
              <a:rPr lang="en-GB" dirty="0"/>
              <a:t>Stunting is declining (2000–2017) 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83612E6-DCE6-49CB-9326-96310A0DA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864645"/>
              </p:ext>
            </p:extLst>
          </p:nvPr>
        </p:nvGraphicFramePr>
        <p:xfrm>
          <a:off x="1712686" y="2077232"/>
          <a:ext cx="8128000" cy="34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90461B-022A-474A-B72D-87DEEC25647D}"/>
              </a:ext>
            </a:extLst>
          </p:cNvPr>
          <p:cNvCxnSpPr/>
          <p:nvPr/>
        </p:nvCxnSpPr>
        <p:spPr>
          <a:xfrm>
            <a:off x="2931886" y="2870200"/>
            <a:ext cx="5994400" cy="5207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708E12-95C0-4550-B95B-15C99526CCA2}"/>
              </a:ext>
            </a:extLst>
          </p:cNvPr>
          <p:cNvCxnSpPr>
            <a:cxnSpLocks/>
          </p:cNvCxnSpPr>
          <p:nvPr/>
        </p:nvCxnSpPr>
        <p:spPr>
          <a:xfrm flipV="1">
            <a:off x="2931886" y="4711700"/>
            <a:ext cx="5994400" cy="11708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C1CEA61-F7CF-4C32-8541-6D38D01DA744}"/>
              </a:ext>
            </a:extLst>
          </p:cNvPr>
          <p:cNvSpPr txBox="1">
            <a:spLocks/>
          </p:cNvSpPr>
          <p:nvPr/>
        </p:nvSpPr>
        <p:spPr>
          <a:xfrm>
            <a:off x="609601" y="5878286"/>
            <a:ext cx="3004456" cy="28171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/>
              <a:t>Source: </a:t>
            </a:r>
            <a:r>
              <a:rPr lang="en-US" sz="900" b="0" dirty="0"/>
              <a:t>NCD Risk Factor Collaboration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25E5CC-8C0F-4D38-B06F-BD75978134B0}"/>
              </a:ext>
            </a:extLst>
          </p:cNvPr>
          <p:cNvGrpSpPr/>
          <p:nvPr/>
        </p:nvGrpSpPr>
        <p:grpSpPr>
          <a:xfrm>
            <a:off x="2589828" y="2263816"/>
            <a:ext cx="729407" cy="548572"/>
            <a:chOff x="2909142" y="2416216"/>
            <a:chExt cx="729407" cy="54857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5312ED-567B-452F-9A80-3691581AB990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9D6DA1-12F2-4817-8909-0219A919B2AB}"/>
                </a:ext>
              </a:extLst>
            </p:cNvPr>
            <p:cNvSpPr txBox="1"/>
            <p:nvPr/>
          </p:nvSpPr>
          <p:spPr>
            <a:xfrm>
              <a:off x="2949487" y="2516591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198.4</a:t>
              </a:r>
              <a:endParaRPr lang="en-GB" sz="16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E8C2E6-9227-4464-B00F-E172DFE45C5D}"/>
              </a:ext>
            </a:extLst>
          </p:cNvPr>
          <p:cNvGrpSpPr/>
          <p:nvPr/>
        </p:nvGrpSpPr>
        <p:grpSpPr>
          <a:xfrm>
            <a:off x="2589828" y="4216468"/>
            <a:ext cx="729407" cy="548572"/>
            <a:chOff x="2909142" y="4368868"/>
            <a:chExt cx="729407" cy="54857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4D947A-84C9-4AA3-83A4-A4940120DFBF}"/>
                </a:ext>
              </a:extLst>
            </p:cNvPr>
            <p:cNvSpPr/>
            <p:nvPr/>
          </p:nvSpPr>
          <p:spPr>
            <a:xfrm rot="10800000">
              <a:off x="2909142" y="43688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7C3C4A-6A2B-4A6A-95B3-BD2CFCBBEE0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30.1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D70410-D175-44B4-844D-6EBEB4005D53}"/>
              </a:ext>
            </a:extLst>
          </p:cNvPr>
          <p:cNvGrpSpPr/>
          <p:nvPr/>
        </p:nvGrpSpPr>
        <p:grpSpPr>
          <a:xfrm>
            <a:off x="8561798" y="2800305"/>
            <a:ext cx="729407" cy="548572"/>
            <a:chOff x="8881112" y="2952705"/>
            <a:chExt cx="729407" cy="54857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595699-CA62-494A-B3A3-CDD0E91E3884}"/>
                </a:ext>
              </a:extLst>
            </p:cNvPr>
            <p:cNvSpPr/>
            <p:nvPr/>
          </p:nvSpPr>
          <p:spPr>
            <a:xfrm rot="10800000">
              <a:off x="8881112" y="2952705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9C59D0-801E-4C10-B164-DDE1BA6110CF}"/>
                </a:ext>
              </a:extLst>
            </p:cNvPr>
            <p:cNvSpPr txBox="1"/>
            <p:nvPr/>
          </p:nvSpPr>
          <p:spPr>
            <a:xfrm>
              <a:off x="8921457" y="3053080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150.8</a:t>
              </a:r>
              <a:endParaRPr lang="en-GB" sz="16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761D5D-D5AE-4D7A-B631-4D131B363CFA}"/>
              </a:ext>
            </a:extLst>
          </p:cNvPr>
          <p:cNvGrpSpPr/>
          <p:nvPr/>
        </p:nvGrpSpPr>
        <p:grpSpPr>
          <a:xfrm>
            <a:off x="8561798" y="4105257"/>
            <a:ext cx="729407" cy="548572"/>
            <a:chOff x="8881112" y="4257657"/>
            <a:chExt cx="729407" cy="54857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C06B6F-030A-447C-8CDC-C9C32D59B581}"/>
                </a:ext>
              </a:extLst>
            </p:cNvPr>
            <p:cNvSpPr/>
            <p:nvPr/>
          </p:nvSpPr>
          <p:spPr>
            <a:xfrm rot="10800000">
              <a:off x="8881112" y="4257657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ADA125-280A-4ECA-BAE7-A73155721A26}"/>
                </a:ext>
              </a:extLst>
            </p:cNvPr>
            <p:cNvSpPr txBox="1"/>
            <p:nvPr/>
          </p:nvSpPr>
          <p:spPr>
            <a:xfrm>
              <a:off x="8921457" y="4351683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38.3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2FB19EC-C2F7-491C-B8A6-E51CA606D887}"/>
              </a:ext>
            </a:extLst>
          </p:cNvPr>
          <p:cNvSpPr txBox="1"/>
          <p:nvPr/>
        </p:nvSpPr>
        <p:spPr>
          <a:xfrm rot="16200000">
            <a:off x="11130" y="3610575"/>
            <a:ext cx="294091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Children affected, millions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E77FA2-AE85-415E-BD33-91F6C15A73DC}"/>
              </a:ext>
            </a:extLst>
          </p:cNvPr>
          <p:cNvSpPr/>
          <p:nvPr/>
        </p:nvSpPr>
        <p:spPr>
          <a:xfrm>
            <a:off x="10079960" y="4265311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5220DE-877A-47F6-901C-3BA6F3B4FEE3}"/>
              </a:ext>
            </a:extLst>
          </p:cNvPr>
          <p:cNvSpPr txBox="1"/>
          <p:nvPr/>
        </p:nvSpPr>
        <p:spPr>
          <a:xfrm>
            <a:off x="10341898" y="4269987"/>
            <a:ext cx="103053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Stunting</a:t>
            </a:r>
            <a:endParaRPr lang="en-GB" sz="1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F4F140-BA3E-4510-98E4-5B6DF797CF92}"/>
              </a:ext>
            </a:extLst>
          </p:cNvPr>
          <p:cNvSpPr/>
          <p:nvPr/>
        </p:nvSpPr>
        <p:spPr>
          <a:xfrm>
            <a:off x="10079960" y="4735916"/>
            <a:ext cx="185738" cy="18573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860C5D-88F4-4756-A734-FCAA733C1CDC}"/>
              </a:ext>
            </a:extLst>
          </p:cNvPr>
          <p:cNvSpPr txBox="1"/>
          <p:nvPr/>
        </p:nvSpPr>
        <p:spPr>
          <a:xfrm>
            <a:off x="10341899" y="4740592"/>
            <a:ext cx="117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Overweight</a:t>
            </a:r>
            <a:endParaRPr lang="en-GB" sz="1200" b="1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EF8499-887E-4666-A970-9534C09753D6}"/>
              </a:ext>
            </a:extLst>
          </p:cNvPr>
          <p:cNvSpPr txBox="1">
            <a:spLocks/>
          </p:cNvSpPr>
          <p:nvPr/>
        </p:nvSpPr>
        <p:spPr>
          <a:xfrm>
            <a:off x="609600" y="1094666"/>
            <a:ext cx="10972800" cy="3938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Most significant declines are in Asia and Latin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19652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1D5574A-615C-42FF-9D10-92E26487B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9FD23-654E-4085-A80B-B1A66C5BB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4499429" cy="59672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New innovations in geospatial data shows it varies significantly within countries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9F8FC2-F495-4C15-A67E-424194CE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" r="75667" b="-249"/>
          <a:stretch/>
        </p:blipFill>
        <p:spPr>
          <a:xfrm>
            <a:off x="6517926" y="755223"/>
            <a:ext cx="4355890" cy="4670529"/>
          </a:xfrm>
          <a:custGeom>
            <a:avLst/>
            <a:gdLst>
              <a:gd name="connsiteX0" fmla="*/ 0 w 4130443"/>
              <a:gd name="connsiteY0" fmla="*/ 0 h 4245935"/>
              <a:gd name="connsiteX1" fmla="*/ 3340464 w 4130443"/>
              <a:gd name="connsiteY1" fmla="*/ 0 h 4245935"/>
              <a:gd name="connsiteX2" fmla="*/ 3340464 w 4130443"/>
              <a:gd name="connsiteY2" fmla="*/ 942928 h 4245935"/>
              <a:gd name="connsiteX3" fmla="*/ 4130443 w 4130443"/>
              <a:gd name="connsiteY3" fmla="*/ 942928 h 4245935"/>
              <a:gd name="connsiteX4" fmla="*/ 4130443 w 4130443"/>
              <a:gd name="connsiteY4" fmla="*/ 4245935 h 4245935"/>
              <a:gd name="connsiteX5" fmla="*/ 0 w 4130443"/>
              <a:gd name="connsiteY5" fmla="*/ 4245935 h 4245935"/>
              <a:gd name="connsiteX6" fmla="*/ 0 w 4130443"/>
              <a:gd name="connsiteY6" fmla="*/ 4235404 h 4245935"/>
              <a:gd name="connsiteX7" fmla="*/ 1079137 w 4130443"/>
              <a:gd name="connsiteY7" fmla="*/ 4235404 h 4245935"/>
              <a:gd name="connsiteX8" fmla="*/ 1079137 w 4130443"/>
              <a:gd name="connsiteY8" fmla="*/ 2024539 h 4245935"/>
              <a:gd name="connsiteX9" fmla="*/ 0 w 4130443"/>
              <a:gd name="connsiteY9" fmla="*/ 2024539 h 4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0443" h="4245935">
                <a:moveTo>
                  <a:pt x="0" y="0"/>
                </a:moveTo>
                <a:lnTo>
                  <a:pt x="3340464" y="0"/>
                </a:lnTo>
                <a:lnTo>
                  <a:pt x="3340464" y="942928"/>
                </a:lnTo>
                <a:lnTo>
                  <a:pt x="4130443" y="942928"/>
                </a:lnTo>
                <a:lnTo>
                  <a:pt x="4130443" y="4245935"/>
                </a:lnTo>
                <a:lnTo>
                  <a:pt x="0" y="4245935"/>
                </a:lnTo>
                <a:lnTo>
                  <a:pt x="0" y="4235404"/>
                </a:lnTo>
                <a:lnTo>
                  <a:pt x="1079137" y="4235404"/>
                </a:lnTo>
                <a:lnTo>
                  <a:pt x="1079137" y="2024539"/>
                </a:lnTo>
                <a:lnTo>
                  <a:pt x="0" y="2024539"/>
                </a:lnTo>
                <a:close/>
              </a:path>
            </a:pathLst>
          </a:custGeom>
          <a:ln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0AB2F2-974D-4AF3-958B-1A73153D3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0" r="50892" b="-249"/>
          <a:stretch/>
        </p:blipFill>
        <p:spPr>
          <a:xfrm>
            <a:off x="6517926" y="755223"/>
            <a:ext cx="4316730" cy="4670529"/>
          </a:xfrm>
          <a:custGeom>
            <a:avLst/>
            <a:gdLst>
              <a:gd name="connsiteX0" fmla="*/ 0 w 4130443"/>
              <a:gd name="connsiteY0" fmla="*/ 0 h 4245935"/>
              <a:gd name="connsiteX1" fmla="*/ 3257913 w 4130443"/>
              <a:gd name="connsiteY1" fmla="*/ 0 h 4245935"/>
              <a:gd name="connsiteX2" fmla="*/ 3257913 w 4130443"/>
              <a:gd name="connsiteY2" fmla="*/ 942928 h 4245935"/>
              <a:gd name="connsiteX3" fmla="*/ 4128407 w 4130443"/>
              <a:gd name="connsiteY3" fmla="*/ 942928 h 4245935"/>
              <a:gd name="connsiteX4" fmla="*/ 4128407 w 4130443"/>
              <a:gd name="connsiteY4" fmla="*/ 0 h 4245935"/>
              <a:gd name="connsiteX5" fmla="*/ 4130443 w 4130443"/>
              <a:gd name="connsiteY5" fmla="*/ 0 h 4245935"/>
              <a:gd name="connsiteX6" fmla="*/ 4130443 w 4130443"/>
              <a:gd name="connsiteY6" fmla="*/ 4245935 h 4245935"/>
              <a:gd name="connsiteX7" fmla="*/ 0 w 4130443"/>
              <a:gd name="connsiteY7" fmla="*/ 4245935 h 4245935"/>
              <a:gd name="connsiteX8" fmla="*/ 0 w 4130443"/>
              <a:gd name="connsiteY8" fmla="*/ 4235404 h 4245935"/>
              <a:gd name="connsiteX9" fmla="*/ 996586 w 4130443"/>
              <a:gd name="connsiteY9" fmla="*/ 4235404 h 4245935"/>
              <a:gd name="connsiteX10" fmla="*/ 996586 w 4130443"/>
              <a:gd name="connsiteY10" fmla="*/ 2024539 h 4245935"/>
              <a:gd name="connsiteX11" fmla="*/ 0 w 4130443"/>
              <a:gd name="connsiteY11" fmla="*/ 2024539 h 4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443" h="4245935">
                <a:moveTo>
                  <a:pt x="0" y="0"/>
                </a:moveTo>
                <a:lnTo>
                  <a:pt x="3257913" y="0"/>
                </a:lnTo>
                <a:lnTo>
                  <a:pt x="3257913" y="942928"/>
                </a:lnTo>
                <a:lnTo>
                  <a:pt x="4128407" y="942928"/>
                </a:lnTo>
                <a:lnTo>
                  <a:pt x="4128407" y="0"/>
                </a:lnTo>
                <a:lnTo>
                  <a:pt x="4130443" y="0"/>
                </a:lnTo>
                <a:lnTo>
                  <a:pt x="4130443" y="4245935"/>
                </a:lnTo>
                <a:lnTo>
                  <a:pt x="0" y="4245935"/>
                </a:lnTo>
                <a:lnTo>
                  <a:pt x="0" y="4235404"/>
                </a:lnTo>
                <a:lnTo>
                  <a:pt x="996586" y="4235404"/>
                </a:lnTo>
                <a:lnTo>
                  <a:pt x="996586" y="2024539"/>
                </a:lnTo>
                <a:lnTo>
                  <a:pt x="0" y="2024539"/>
                </a:lnTo>
                <a:close/>
              </a:path>
            </a:pathLst>
          </a:custGeom>
          <a:ln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DA662D-6B3F-4961-BB35-3D55C7CB9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26" r="26025" b="-249"/>
          <a:stretch/>
        </p:blipFill>
        <p:spPr>
          <a:xfrm>
            <a:off x="6517926" y="755223"/>
            <a:ext cx="4304157" cy="4670529"/>
          </a:xfrm>
          <a:custGeom>
            <a:avLst/>
            <a:gdLst>
              <a:gd name="connsiteX0" fmla="*/ 0 w 4130443"/>
              <a:gd name="connsiteY0" fmla="*/ 0 h 4245935"/>
              <a:gd name="connsiteX1" fmla="*/ 3257913 w 4130443"/>
              <a:gd name="connsiteY1" fmla="*/ 0 h 4245935"/>
              <a:gd name="connsiteX2" fmla="*/ 3257913 w 4130443"/>
              <a:gd name="connsiteY2" fmla="*/ 942928 h 4245935"/>
              <a:gd name="connsiteX3" fmla="*/ 4128407 w 4130443"/>
              <a:gd name="connsiteY3" fmla="*/ 942928 h 4245935"/>
              <a:gd name="connsiteX4" fmla="*/ 4128407 w 4130443"/>
              <a:gd name="connsiteY4" fmla="*/ 0 h 4245935"/>
              <a:gd name="connsiteX5" fmla="*/ 4130443 w 4130443"/>
              <a:gd name="connsiteY5" fmla="*/ 0 h 4245935"/>
              <a:gd name="connsiteX6" fmla="*/ 4130443 w 4130443"/>
              <a:gd name="connsiteY6" fmla="*/ 4245935 h 4245935"/>
              <a:gd name="connsiteX7" fmla="*/ 0 w 4130443"/>
              <a:gd name="connsiteY7" fmla="*/ 4245935 h 4245935"/>
              <a:gd name="connsiteX8" fmla="*/ 0 w 4130443"/>
              <a:gd name="connsiteY8" fmla="*/ 4235404 h 4245935"/>
              <a:gd name="connsiteX9" fmla="*/ 996586 w 4130443"/>
              <a:gd name="connsiteY9" fmla="*/ 4235404 h 4245935"/>
              <a:gd name="connsiteX10" fmla="*/ 996586 w 4130443"/>
              <a:gd name="connsiteY10" fmla="*/ 2024539 h 4245935"/>
              <a:gd name="connsiteX11" fmla="*/ 0 w 4130443"/>
              <a:gd name="connsiteY11" fmla="*/ 2024539 h 4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443" h="4245935">
                <a:moveTo>
                  <a:pt x="0" y="0"/>
                </a:moveTo>
                <a:lnTo>
                  <a:pt x="3257913" y="0"/>
                </a:lnTo>
                <a:lnTo>
                  <a:pt x="3257913" y="942928"/>
                </a:lnTo>
                <a:lnTo>
                  <a:pt x="4128407" y="942928"/>
                </a:lnTo>
                <a:lnTo>
                  <a:pt x="4128407" y="0"/>
                </a:lnTo>
                <a:lnTo>
                  <a:pt x="4130443" y="0"/>
                </a:lnTo>
                <a:lnTo>
                  <a:pt x="4130443" y="4245935"/>
                </a:lnTo>
                <a:lnTo>
                  <a:pt x="0" y="4245935"/>
                </a:lnTo>
                <a:lnTo>
                  <a:pt x="0" y="4235404"/>
                </a:lnTo>
                <a:lnTo>
                  <a:pt x="996586" y="4235404"/>
                </a:lnTo>
                <a:lnTo>
                  <a:pt x="996586" y="2024539"/>
                </a:lnTo>
                <a:lnTo>
                  <a:pt x="0" y="2024539"/>
                </a:lnTo>
                <a:close/>
              </a:path>
            </a:pathLst>
          </a:custGeom>
          <a:ln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E49787-E721-4643-81CA-CE870A950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71" r="1022" b="-249"/>
          <a:stretch/>
        </p:blipFill>
        <p:spPr>
          <a:xfrm>
            <a:off x="6517926" y="755223"/>
            <a:ext cx="4314635" cy="4670529"/>
          </a:xfrm>
          <a:custGeom>
            <a:avLst/>
            <a:gdLst>
              <a:gd name="connsiteX0" fmla="*/ 0 w 4130443"/>
              <a:gd name="connsiteY0" fmla="*/ 0 h 4245935"/>
              <a:gd name="connsiteX1" fmla="*/ 3257913 w 4130443"/>
              <a:gd name="connsiteY1" fmla="*/ 0 h 4245935"/>
              <a:gd name="connsiteX2" fmla="*/ 3257913 w 4130443"/>
              <a:gd name="connsiteY2" fmla="*/ 942928 h 4245935"/>
              <a:gd name="connsiteX3" fmla="*/ 4128407 w 4130443"/>
              <a:gd name="connsiteY3" fmla="*/ 942928 h 4245935"/>
              <a:gd name="connsiteX4" fmla="*/ 4128407 w 4130443"/>
              <a:gd name="connsiteY4" fmla="*/ 0 h 4245935"/>
              <a:gd name="connsiteX5" fmla="*/ 4130443 w 4130443"/>
              <a:gd name="connsiteY5" fmla="*/ 0 h 4245935"/>
              <a:gd name="connsiteX6" fmla="*/ 4130443 w 4130443"/>
              <a:gd name="connsiteY6" fmla="*/ 4245935 h 4245935"/>
              <a:gd name="connsiteX7" fmla="*/ 0 w 4130443"/>
              <a:gd name="connsiteY7" fmla="*/ 4245935 h 4245935"/>
              <a:gd name="connsiteX8" fmla="*/ 0 w 4130443"/>
              <a:gd name="connsiteY8" fmla="*/ 4235404 h 4245935"/>
              <a:gd name="connsiteX9" fmla="*/ 996586 w 4130443"/>
              <a:gd name="connsiteY9" fmla="*/ 4235404 h 4245935"/>
              <a:gd name="connsiteX10" fmla="*/ 996586 w 4130443"/>
              <a:gd name="connsiteY10" fmla="*/ 2024539 h 4245935"/>
              <a:gd name="connsiteX11" fmla="*/ 0 w 4130443"/>
              <a:gd name="connsiteY11" fmla="*/ 2024539 h 42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443" h="4245935">
                <a:moveTo>
                  <a:pt x="0" y="0"/>
                </a:moveTo>
                <a:lnTo>
                  <a:pt x="3257913" y="0"/>
                </a:lnTo>
                <a:lnTo>
                  <a:pt x="3257913" y="942928"/>
                </a:lnTo>
                <a:lnTo>
                  <a:pt x="4128407" y="942928"/>
                </a:lnTo>
                <a:lnTo>
                  <a:pt x="4128407" y="0"/>
                </a:lnTo>
                <a:lnTo>
                  <a:pt x="4130443" y="0"/>
                </a:lnTo>
                <a:lnTo>
                  <a:pt x="4130443" y="4245935"/>
                </a:lnTo>
                <a:lnTo>
                  <a:pt x="0" y="4245935"/>
                </a:lnTo>
                <a:lnTo>
                  <a:pt x="0" y="4235404"/>
                </a:lnTo>
                <a:lnTo>
                  <a:pt x="996586" y="4235404"/>
                </a:lnTo>
                <a:lnTo>
                  <a:pt x="996586" y="2024539"/>
                </a:lnTo>
                <a:lnTo>
                  <a:pt x="0" y="2024539"/>
                </a:lnTo>
                <a:close/>
              </a:path>
            </a:pathLst>
          </a:custGeom>
          <a:ln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B183BE0-955A-43E0-8322-C1612F42D51B}"/>
              </a:ext>
            </a:extLst>
          </p:cNvPr>
          <p:cNvSpPr/>
          <p:nvPr/>
        </p:nvSpPr>
        <p:spPr>
          <a:xfrm>
            <a:off x="5856639" y="4591591"/>
            <a:ext cx="1728975" cy="319873"/>
          </a:xfrm>
          <a:prstGeom prst="rect">
            <a:avLst/>
          </a:prstGeom>
          <a:gradFill flip="none" rotWithShape="1">
            <a:gsLst>
              <a:gs pos="50000">
                <a:srgbClr val="F2E6AA"/>
              </a:gs>
              <a:gs pos="77000">
                <a:srgbClr val="B5D8E5"/>
              </a:gs>
              <a:gs pos="22000">
                <a:srgbClr val="FB946D"/>
              </a:gs>
              <a:gs pos="0">
                <a:srgbClr val="C24C46"/>
              </a:gs>
              <a:gs pos="100000">
                <a:srgbClr val="5C87B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69274A-C45D-4DF8-8073-7F2113E55115}"/>
              </a:ext>
            </a:extLst>
          </p:cNvPr>
          <p:cNvSpPr txBox="1"/>
          <p:nvPr/>
        </p:nvSpPr>
        <p:spPr>
          <a:xfrm>
            <a:off x="5856639" y="5006486"/>
            <a:ext cx="302967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pt-PT" sz="1400" dirty="0"/>
              <a:t>&lt;10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513F8D-EDD4-42BA-9C92-8539DBBF9467}"/>
              </a:ext>
            </a:extLst>
          </p:cNvPr>
          <p:cNvSpPr txBox="1"/>
          <p:nvPr/>
        </p:nvSpPr>
        <p:spPr>
          <a:xfrm>
            <a:off x="7282646" y="5006486"/>
            <a:ext cx="302968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pt-PT" sz="1400" dirty="0"/>
              <a:t>≥50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15308A-BDE8-4E6B-9453-21DBF9AF4F42}"/>
              </a:ext>
            </a:extLst>
          </p:cNvPr>
          <p:cNvSpPr txBox="1"/>
          <p:nvPr/>
        </p:nvSpPr>
        <p:spPr>
          <a:xfrm>
            <a:off x="6621740" y="5006486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pt-PT" sz="1400" dirty="0"/>
              <a:t>30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27B9A2-008C-4B04-821E-7253C4A821F2}"/>
              </a:ext>
            </a:extLst>
          </p:cNvPr>
          <p:cNvSpPr txBox="1"/>
          <p:nvPr/>
        </p:nvSpPr>
        <p:spPr>
          <a:xfrm>
            <a:off x="5856639" y="4227049"/>
            <a:ext cx="17289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pt-PT" sz="1400" dirty="0" err="1"/>
              <a:t>Prevalence</a:t>
            </a:r>
            <a:r>
              <a:rPr lang="pt-PT" sz="1400" dirty="0"/>
              <a:t>, %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1D3023-0215-4E68-B89F-2C2A465BF2EB}"/>
              </a:ext>
            </a:extLst>
          </p:cNvPr>
          <p:cNvSpPr txBox="1"/>
          <p:nvPr/>
        </p:nvSpPr>
        <p:spPr>
          <a:xfrm>
            <a:off x="5856640" y="3699233"/>
            <a:ext cx="864488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pt-PT" sz="2400" b="1" dirty="0">
                <a:solidFill>
                  <a:schemeClr val="accent4"/>
                </a:solidFill>
              </a:rPr>
              <a:t>2000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25B8AB-F5CA-42D4-A6FE-A804CE93A9BD}"/>
              </a:ext>
            </a:extLst>
          </p:cNvPr>
          <p:cNvSpPr txBox="1"/>
          <p:nvPr/>
        </p:nvSpPr>
        <p:spPr>
          <a:xfrm>
            <a:off x="5856640" y="3699233"/>
            <a:ext cx="864488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pt-PT" sz="2400" b="1" dirty="0">
                <a:solidFill>
                  <a:schemeClr val="accent4"/>
                </a:solidFill>
              </a:rPr>
              <a:t>2005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6C7B10-52E5-484F-BC89-911A2ED0967A}"/>
              </a:ext>
            </a:extLst>
          </p:cNvPr>
          <p:cNvSpPr txBox="1"/>
          <p:nvPr/>
        </p:nvSpPr>
        <p:spPr>
          <a:xfrm>
            <a:off x="5856640" y="3699233"/>
            <a:ext cx="864488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pt-PT" sz="2400" b="1" dirty="0">
                <a:solidFill>
                  <a:schemeClr val="accent4"/>
                </a:solidFill>
              </a:rPr>
              <a:t>2010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6A0E6-8175-42E3-85D6-1F58F03010A2}"/>
              </a:ext>
            </a:extLst>
          </p:cNvPr>
          <p:cNvSpPr txBox="1"/>
          <p:nvPr/>
        </p:nvSpPr>
        <p:spPr>
          <a:xfrm>
            <a:off x="5856640" y="3699233"/>
            <a:ext cx="864488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pt-PT" sz="2400" b="1" dirty="0">
                <a:solidFill>
                  <a:schemeClr val="accent4"/>
                </a:solidFill>
              </a:rPr>
              <a:t>2015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749BC0-8173-4279-8778-AF807EC0C4A5}"/>
              </a:ext>
            </a:extLst>
          </p:cNvPr>
          <p:cNvSpPr/>
          <p:nvPr/>
        </p:nvSpPr>
        <p:spPr>
          <a:xfrm>
            <a:off x="5489121" y="595213"/>
            <a:ext cx="6032500" cy="4912832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305B7AC-6539-4CD2-AC4B-D038763F9CC3}"/>
              </a:ext>
            </a:extLst>
          </p:cNvPr>
          <p:cNvSpPr txBox="1">
            <a:spLocks/>
          </p:cNvSpPr>
          <p:nvPr/>
        </p:nvSpPr>
        <p:spPr>
          <a:xfrm>
            <a:off x="609600" y="3273777"/>
            <a:ext cx="4151086" cy="3938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Prevalence of stunting in Africa </a:t>
            </a:r>
          </a:p>
        </p:txBody>
      </p:sp>
    </p:spTree>
    <p:extLst>
      <p:ext uri="{BB962C8B-B14F-4D97-AF65-F5344CB8AC3E}">
        <p14:creationId xmlns:p14="http://schemas.microsoft.com/office/powerpoint/2010/main" val="3422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3B33E38-294F-4223-A539-A8AB403978F3}"/>
              </a:ext>
            </a:extLst>
          </p:cNvPr>
          <p:cNvSpPr/>
          <p:nvPr/>
        </p:nvSpPr>
        <p:spPr>
          <a:xfrm>
            <a:off x="7834942" y="1740068"/>
            <a:ext cx="4357058" cy="634228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43D1F-61F4-4496-8B8C-9BD44D4391BA}"/>
              </a:ext>
            </a:extLst>
          </p:cNvPr>
          <p:cNvSpPr/>
          <p:nvPr/>
        </p:nvSpPr>
        <p:spPr>
          <a:xfrm>
            <a:off x="1" y="1740068"/>
            <a:ext cx="7537497" cy="634228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9D8AD83-AAA5-46E1-A7B0-97156F200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  <a:p>
            <a:pPr algn="l"/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0C4B2-30BF-48D2-AA9D-DF9DE05008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10274297" cy="59672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48% of countries are on track for at least one nutrition target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FE311F-7616-4064-809D-DA08DAC0E5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6020" y="2615065"/>
            <a:ext cx="869029" cy="87063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DC66F-09C7-44B8-A201-6EE065980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8" y="3791812"/>
            <a:ext cx="866773" cy="866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B596B-5C40-4B0A-8738-43537DD4F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8" y="4968786"/>
            <a:ext cx="866773" cy="866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23C90-4C18-43DA-B8FD-B0D02BCBA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612" y="2614684"/>
            <a:ext cx="861336" cy="861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65029-2D22-4216-9D40-C1A3295BD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613" y="3791567"/>
            <a:ext cx="861335" cy="8613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22B0EB-CBB2-4A51-9656-5B2A1114F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894" y="4968449"/>
            <a:ext cx="866773" cy="8667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EA321C-CEB9-4C0D-85AE-0E89F344C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4602" y="2619269"/>
            <a:ext cx="866774" cy="866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1A7E3D-853D-4DFA-BBA7-D80E8E51A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4602" y="3796748"/>
            <a:ext cx="861334" cy="8613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B11DC2-341C-43F7-A7FC-76DCC0787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4602" y="4968786"/>
            <a:ext cx="861335" cy="861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B2011F-E697-4B8A-B597-E59B75E3A324}"/>
              </a:ext>
            </a:extLst>
          </p:cNvPr>
          <p:cNvSpPr/>
          <p:nvPr/>
        </p:nvSpPr>
        <p:spPr>
          <a:xfrm>
            <a:off x="1566968" y="2573222"/>
            <a:ext cx="219366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1: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40% reduction in the number of children under 5 who are stunted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53EFA0-EA42-411C-9884-C444BCAA478D}"/>
              </a:ext>
            </a:extLst>
          </p:cNvPr>
          <p:cNvSpPr/>
          <p:nvPr/>
        </p:nvSpPr>
        <p:spPr>
          <a:xfrm>
            <a:off x="1566968" y="3801672"/>
            <a:ext cx="181698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2: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reduction of anaemia in women of reproductive age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F752F-46FB-498D-81F5-53B1969191FC}"/>
              </a:ext>
            </a:extLst>
          </p:cNvPr>
          <p:cNvSpPr/>
          <p:nvPr/>
        </p:nvSpPr>
        <p:spPr>
          <a:xfrm>
            <a:off x="1566968" y="5030121"/>
            <a:ext cx="219366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3: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reduction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low birth weight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84B4B6-7A23-41CF-95C8-C84AC56336A5}"/>
              </a:ext>
            </a:extLst>
          </p:cNvPr>
          <p:cNvSpPr/>
          <p:nvPr/>
        </p:nvSpPr>
        <p:spPr>
          <a:xfrm>
            <a:off x="4951330" y="2676020"/>
            <a:ext cx="1938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4: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increase in childhood overweight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C824F-BE60-4ACE-9CD4-3B505E4F2CBA}"/>
              </a:ext>
            </a:extLst>
          </p:cNvPr>
          <p:cNvSpPr/>
          <p:nvPr/>
        </p:nvSpPr>
        <p:spPr>
          <a:xfrm>
            <a:off x="4951328" y="3692680"/>
            <a:ext cx="2512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5: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the rate of exclusive breastfeeding in the first 6 months to at least 50%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A43E6D-5AF6-444F-B455-27A8C412B41E}"/>
              </a:ext>
            </a:extLst>
          </p:cNvPr>
          <p:cNvSpPr/>
          <p:nvPr/>
        </p:nvSpPr>
        <p:spPr>
          <a:xfrm>
            <a:off x="4951329" y="4924782"/>
            <a:ext cx="2072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6:</a:t>
            </a:r>
            <a:endParaRPr lang="en-GB" sz="1400" b="1" dirty="0">
              <a:solidFill>
                <a:srgbClr val="475C6D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and maintain childhood wasting to less than 5%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2CDC61-C293-49EA-8341-AFB528ABEB6E}"/>
              </a:ext>
            </a:extLst>
          </p:cNvPr>
          <p:cNvSpPr/>
          <p:nvPr/>
        </p:nvSpPr>
        <p:spPr>
          <a:xfrm>
            <a:off x="9167674" y="2575603"/>
            <a:ext cx="219121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4: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relative reduction in mean population intake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salt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AD254-4717-47B4-9E74-2ADEAA74C7B6}"/>
              </a:ext>
            </a:extLst>
          </p:cNvPr>
          <p:cNvSpPr/>
          <p:nvPr/>
        </p:nvSpPr>
        <p:spPr>
          <a:xfrm>
            <a:off x="9167673" y="3749002"/>
            <a:ext cx="219121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6: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25% relative reduction in the prevalence of raised blood pressure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BD5987-3016-4E56-AF49-97F5C6AB4B6A}"/>
              </a:ext>
            </a:extLst>
          </p:cNvPr>
          <p:cNvSpPr/>
          <p:nvPr/>
        </p:nvSpPr>
        <p:spPr>
          <a:xfrm>
            <a:off x="10055227" y="4922400"/>
            <a:ext cx="171606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7: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Halt the rise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obesity and diabetes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F0F2EE-B35F-42D8-B0B1-BF4F325EEE2B}"/>
              </a:ext>
            </a:extLst>
          </p:cNvPr>
          <p:cNvSpPr txBox="1"/>
          <p:nvPr/>
        </p:nvSpPr>
        <p:spPr>
          <a:xfrm>
            <a:off x="531311" y="1897720"/>
            <a:ext cx="3551289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ctr">
            <a:noAutofit/>
          </a:bodyPr>
          <a:lstStyle/>
          <a:p>
            <a:pPr lvl="0"/>
            <a:r>
              <a:rPr lang="en-GB" sz="1600" b="1" dirty="0">
                <a:solidFill>
                  <a:srgbClr val="475C6D"/>
                </a:solidFill>
              </a:rPr>
              <a:t>Global nutrition targets </a:t>
            </a:r>
            <a:r>
              <a:rPr lang="en-GB" sz="1600" dirty="0">
                <a:solidFill>
                  <a:srgbClr val="475C6D"/>
                </a:solidFill>
              </a:rPr>
              <a:t>for 2025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B1C94C-63F7-42F4-9071-D90D014C2B30}"/>
              </a:ext>
            </a:extLst>
          </p:cNvPr>
          <p:cNvCxnSpPr>
            <a:cxnSpLocks/>
          </p:cNvCxnSpPr>
          <p:nvPr/>
        </p:nvCxnSpPr>
        <p:spPr>
          <a:xfrm>
            <a:off x="7834942" y="1740068"/>
            <a:ext cx="0" cy="4557166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D6D8885-CF65-436D-A308-74148DE5C867}"/>
              </a:ext>
            </a:extLst>
          </p:cNvPr>
          <p:cNvSpPr txBox="1"/>
          <p:nvPr/>
        </p:nvSpPr>
        <p:spPr>
          <a:xfrm>
            <a:off x="8132385" y="1766989"/>
            <a:ext cx="3638902" cy="565146"/>
          </a:xfrm>
          <a:prstGeom prst="rect">
            <a:avLst/>
          </a:prstGeom>
          <a:noFill/>
        </p:spPr>
        <p:txBody>
          <a:bodyPr wrap="square" lIns="72000" tIns="36000" rIns="36000" bIns="36000" rtlCol="0" anchor="ctr">
            <a:noAutofit/>
          </a:bodyPr>
          <a:lstStyle/>
          <a:p>
            <a:pPr lvl="0"/>
            <a:r>
              <a:rPr lang="en-GB" sz="1600" b="1" dirty="0">
                <a:solidFill>
                  <a:srgbClr val="475C6D"/>
                </a:solidFill>
              </a:rPr>
              <a:t>Global non-communicable disease targets </a:t>
            </a:r>
            <a:r>
              <a:rPr lang="en-GB" sz="1600" dirty="0">
                <a:solidFill>
                  <a:srgbClr val="475C6D"/>
                </a:solidFill>
              </a:rPr>
              <a:t>for 2025 (diet-related)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36AB323-5EFF-45A4-9D77-BC1AB081F8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2156" y="4968787"/>
            <a:ext cx="861334" cy="8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C6F9FA-03C3-42F0-8D4C-9A6F64CBB3F4}"/>
              </a:ext>
            </a:extLst>
          </p:cNvPr>
          <p:cNvSpPr/>
          <p:nvPr/>
        </p:nvSpPr>
        <p:spPr>
          <a:xfrm>
            <a:off x="638628" y="2238570"/>
            <a:ext cx="4963886" cy="2950113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B1A49-3112-4CA9-A459-3EC8621C2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9681027" cy="596722"/>
          </a:xfrm>
        </p:spPr>
        <p:txBody>
          <a:bodyPr/>
          <a:lstStyle/>
          <a:p>
            <a:r>
              <a:rPr lang="en-GB" dirty="0"/>
              <a:t>Exclusive breastfeeding has increased 4 percentage points since 2012 to 41%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D65029-2D22-4216-9D40-C1A3295B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57" y="3187866"/>
            <a:ext cx="1051520" cy="10515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E5C824F-BE60-4ACE-9CD4-3B505E4F2CBA}"/>
              </a:ext>
            </a:extLst>
          </p:cNvPr>
          <p:cNvSpPr/>
          <p:nvPr/>
        </p:nvSpPr>
        <p:spPr>
          <a:xfrm>
            <a:off x="2378388" y="2898018"/>
            <a:ext cx="2846754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TARGET 5:</a:t>
            </a:r>
          </a:p>
          <a:p>
            <a:r>
              <a:rPr lang="en-GB" sz="2000" dirty="0">
                <a:latin typeface="+mj-lt"/>
              </a:rPr>
              <a:t>Increase the rate of exclusive breastfeeding in the first 6 months to at least 50%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E28D3-2D8C-5149-A12E-C3911C782898}"/>
              </a:ext>
            </a:extLst>
          </p:cNvPr>
          <p:cNvSpPr txBox="1"/>
          <p:nvPr/>
        </p:nvSpPr>
        <p:spPr>
          <a:xfrm>
            <a:off x="7416348" y="2238570"/>
            <a:ext cx="363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Burkina Faso </a:t>
            </a:r>
          </a:p>
          <a:p>
            <a:r>
              <a:rPr lang="en-US" sz="2000" dirty="0"/>
              <a:t>Exclusive breastfeeding rates improved </a:t>
            </a:r>
            <a:r>
              <a:rPr lang="en-US" sz="2000" b="1" dirty="0"/>
              <a:t>from 9% to over 50% </a:t>
            </a:r>
            <a:r>
              <a:rPr lang="en-US" sz="2000" dirty="0"/>
              <a:t>between 1992 and 2014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5E337-BC13-461D-9BEB-18EE1CCD9B29}"/>
              </a:ext>
            </a:extLst>
          </p:cNvPr>
          <p:cNvSpPr txBox="1"/>
          <p:nvPr/>
        </p:nvSpPr>
        <p:spPr>
          <a:xfrm>
            <a:off x="7416347" y="3865244"/>
            <a:ext cx="4274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Nepal</a:t>
            </a:r>
            <a:br>
              <a:rPr lang="en-US" sz="2000" dirty="0"/>
            </a:br>
            <a:r>
              <a:rPr lang="en-US" sz="2000" dirty="0"/>
              <a:t>Exclusive breastfeeding in targeted districts increased </a:t>
            </a:r>
            <a:r>
              <a:rPr lang="en-US" sz="2000" b="1" dirty="0"/>
              <a:t>from 46% to 70%</a:t>
            </a:r>
            <a:r>
              <a:rPr lang="en-US" sz="2000" dirty="0"/>
              <a:t> between 2012 and 2016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A8EA1C-F8C6-4ECF-8346-4E6A60BA5669}"/>
              </a:ext>
            </a:extLst>
          </p:cNvPr>
          <p:cNvCxnSpPr>
            <a:cxnSpLocks/>
          </p:cNvCxnSpPr>
          <p:nvPr/>
        </p:nvCxnSpPr>
        <p:spPr>
          <a:xfrm>
            <a:off x="7238658" y="2273828"/>
            <a:ext cx="0" cy="2886252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A7F0D18-FC99-40F3-A9B9-FB30BC98D06F}"/>
              </a:ext>
            </a:extLst>
          </p:cNvPr>
          <p:cNvGrpSpPr/>
          <p:nvPr/>
        </p:nvGrpSpPr>
        <p:grpSpPr>
          <a:xfrm>
            <a:off x="5859018" y="3161270"/>
            <a:ext cx="1111369" cy="1111369"/>
            <a:chOff x="5181600" y="2966378"/>
            <a:chExt cx="1479233" cy="1479233"/>
          </a:xfrm>
        </p:grpSpPr>
        <p:pic>
          <p:nvPicPr>
            <p:cNvPr id="5" name="Graphic 4" descr="Upward trend">
              <a:extLst>
                <a:ext uri="{FF2B5EF4-FFF2-40B4-BE49-F238E27FC236}">
                  <a16:creationId xmlns:a16="http://schemas.microsoft.com/office/drawing/2014/main" id="{800BF3EE-2BC9-49D3-BD5C-A0119B25C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10320" y="3195098"/>
              <a:ext cx="1021793" cy="1021793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96FE71-6F5E-4D5A-B50C-6C6D699A6EC2}"/>
                </a:ext>
              </a:extLst>
            </p:cNvPr>
            <p:cNvSpPr/>
            <p:nvPr/>
          </p:nvSpPr>
          <p:spPr>
            <a:xfrm>
              <a:off x="5181600" y="2966378"/>
              <a:ext cx="1479233" cy="1479233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1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 Theme">
  <a:themeElements>
    <a:clrScheme name="GNR">
      <a:dk1>
        <a:srgbClr val="475C6D"/>
      </a:dk1>
      <a:lt1>
        <a:srgbClr val="D1E7E5"/>
      </a:lt1>
      <a:dk2>
        <a:srgbClr val="A0ADBB"/>
      </a:dk2>
      <a:lt2>
        <a:srgbClr val="CFD9E5"/>
      </a:lt2>
      <a:accent1>
        <a:srgbClr val="DE5D09"/>
      </a:accent1>
      <a:accent2>
        <a:srgbClr val="F39000"/>
      </a:accent2>
      <a:accent3>
        <a:srgbClr val="FCC97A"/>
      </a:accent3>
      <a:accent4>
        <a:srgbClr val="007495"/>
      </a:accent4>
      <a:accent5>
        <a:srgbClr val="93CAC9"/>
      </a:accent5>
      <a:accent6>
        <a:srgbClr val="B2D8D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1915</Words>
  <Application>Microsoft Office PowerPoint</Application>
  <PresentationFormat>Widescreen</PresentationFormat>
  <Paragraphs>619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DI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Soapbox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Romano</dc:creator>
  <cp:lastModifiedBy>James Harle</cp:lastModifiedBy>
  <cp:revision>723</cp:revision>
  <cp:lastPrinted>2018-11-27T08:32:53Z</cp:lastPrinted>
  <dcterms:created xsi:type="dcterms:W3CDTF">2014-10-30T12:15:15Z</dcterms:created>
  <dcterms:modified xsi:type="dcterms:W3CDTF">2018-12-06T16:57:37Z</dcterms:modified>
</cp:coreProperties>
</file>